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6" r:id="rId5"/>
  </p:sldMasterIdLst>
  <p:notesMasterIdLst>
    <p:notesMasterId r:id="rId22"/>
  </p:notesMasterIdLst>
  <p:sldIdLst>
    <p:sldId id="733" r:id="rId6"/>
    <p:sldId id="2966" r:id="rId7"/>
    <p:sldId id="326" r:id="rId8"/>
    <p:sldId id="317" r:id="rId9"/>
    <p:sldId id="339" r:id="rId10"/>
    <p:sldId id="340" r:id="rId11"/>
    <p:sldId id="342" r:id="rId12"/>
    <p:sldId id="2971" r:id="rId13"/>
    <p:sldId id="328" r:id="rId14"/>
    <p:sldId id="2965" r:id="rId15"/>
    <p:sldId id="2968" r:id="rId16"/>
    <p:sldId id="2970" r:id="rId17"/>
    <p:sldId id="2967" r:id="rId18"/>
    <p:sldId id="2969" r:id="rId19"/>
    <p:sldId id="2963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3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EAD8F7-07D9-4AF1-B283-9A1F30AB385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F0996C1D-EE49-44AB-8987-DAA2608B0AF2}">
      <dgm:prSet phldrT="[Text]"/>
      <dgm:spPr/>
      <dgm:t>
        <a:bodyPr/>
        <a:lstStyle/>
        <a:p>
          <a:r>
            <a:rPr lang="en-ZA" b="1" dirty="0"/>
            <a:t>Historiography</a:t>
          </a:r>
          <a:endParaRPr lang="en-ZA" dirty="0"/>
        </a:p>
      </dgm:t>
    </dgm:pt>
    <dgm:pt modelId="{6908C3D7-DB10-4F41-B753-5F38E6C30E64}" type="parTrans" cxnId="{E8D1EEA7-0250-4586-AABF-C2607D1E4B2A}">
      <dgm:prSet/>
      <dgm:spPr/>
      <dgm:t>
        <a:bodyPr/>
        <a:lstStyle/>
        <a:p>
          <a:endParaRPr lang="en-ZA"/>
        </a:p>
      </dgm:t>
    </dgm:pt>
    <dgm:pt modelId="{4237AB4D-6D91-4F9B-944F-F6D891374CB1}" type="sibTrans" cxnId="{E8D1EEA7-0250-4586-AABF-C2607D1E4B2A}">
      <dgm:prSet/>
      <dgm:spPr/>
      <dgm:t>
        <a:bodyPr/>
        <a:lstStyle/>
        <a:p>
          <a:endParaRPr lang="en-ZA"/>
        </a:p>
      </dgm:t>
    </dgm:pt>
    <dgm:pt modelId="{B2B12B52-2F03-4398-ACCC-753E571F46E9}">
      <dgm:prSet phldrT="[Text]"/>
      <dgm:spPr/>
      <dgm:t>
        <a:bodyPr/>
        <a:lstStyle/>
        <a:p>
          <a:r>
            <a:rPr lang="en-ZA" b="1" dirty="0"/>
            <a:t>Archaeology</a:t>
          </a:r>
        </a:p>
        <a:p>
          <a:r>
            <a:rPr lang="en-GB" b="1" dirty="0"/>
            <a:t>(Material culture)</a:t>
          </a:r>
          <a:endParaRPr lang="en-ZA" dirty="0"/>
        </a:p>
      </dgm:t>
    </dgm:pt>
    <dgm:pt modelId="{013981C9-906B-4602-8798-4E16626F01E3}" type="parTrans" cxnId="{8A2EF6C5-0496-4BA2-A77F-8794A5B1A8EC}">
      <dgm:prSet/>
      <dgm:spPr/>
      <dgm:t>
        <a:bodyPr/>
        <a:lstStyle/>
        <a:p>
          <a:endParaRPr lang="en-ZA"/>
        </a:p>
      </dgm:t>
    </dgm:pt>
    <dgm:pt modelId="{412BB406-C5AC-4B2F-AFBC-7ADB876AB93B}" type="sibTrans" cxnId="{8A2EF6C5-0496-4BA2-A77F-8794A5B1A8EC}">
      <dgm:prSet/>
      <dgm:spPr/>
      <dgm:t>
        <a:bodyPr/>
        <a:lstStyle/>
        <a:p>
          <a:endParaRPr lang="en-ZA"/>
        </a:p>
      </dgm:t>
    </dgm:pt>
    <dgm:pt modelId="{C57271E7-727B-400C-BE93-926A39107CBA}">
      <dgm:prSet phldrT="[Text]"/>
      <dgm:spPr/>
      <dgm:t>
        <a:bodyPr/>
        <a:lstStyle/>
        <a:p>
          <a:r>
            <a:rPr lang="en-ZA" b="1" dirty="0"/>
            <a:t>African history</a:t>
          </a:r>
          <a:endParaRPr lang="en-ZA" dirty="0"/>
        </a:p>
      </dgm:t>
    </dgm:pt>
    <dgm:pt modelId="{AFCE18F7-7436-4520-A214-F3C2AB14D7EB}" type="parTrans" cxnId="{F5DDDC5C-7609-44FB-ABFE-9E7AE14082D7}">
      <dgm:prSet/>
      <dgm:spPr/>
      <dgm:t>
        <a:bodyPr/>
        <a:lstStyle/>
        <a:p>
          <a:endParaRPr lang="en-ZA"/>
        </a:p>
      </dgm:t>
    </dgm:pt>
    <dgm:pt modelId="{31A864B8-50FF-44FA-B02F-0970A60C1B64}" type="sibTrans" cxnId="{F5DDDC5C-7609-44FB-ABFE-9E7AE14082D7}">
      <dgm:prSet/>
      <dgm:spPr/>
      <dgm:t>
        <a:bodyPr/>
        <a:lstStyle/>
        <a:p>
          <a:endParaRPr lang="en-ZA"/>
        </a:p>
      </dgm:t>
    </dgm:pt>
    <dgm:pt modelId="{8D532AEB-AB5B-4D1C-916A-F88309517E19}">
      <dgm:prSet phldrT="[Text]"/>
      <dgm:spPr/>
      <dgm:t>
        <a:bodyPr/>
        <a:lstStyle/>
        <a:p>
          <a:r>
            <a:rPr lang="en-ZA" b="1" dirty="0"/>
            <a:t>Heritage &amp; local history</a:t>
          </a:r>
          <a:endParaRPr lang="en-ZA" dirty="0"/>
        </a:p>
      </dgm:t>
    </dgm:pt>
    <dgm:pt modelId="{6D06573D-1C39-4A22-928B-69AA28C161D2}" type="parTrans" cxnId="{B42B115C-0E60-4A0B-8E90-1EC90C923B7E}">
      <dgm:prSet/>
      <dgm:spPr/>
      <dgm:t>
        <a:bodyPr/>
        <a:lstStyle/>
        <a:p>
          <a:endParaRPr lang="en-ZA"/>
        </a:p>
      </dgm:t>
    </dgm:pt>
    <dgm:pt modelId="{47FA0F7E-580E-4BD8-91B6-A575FD652863}" type="sibTrans" cxnId="{B42B115C-0E60-4A0B-8E90-1EC90C923B7E}">
      <dgm:prSet/>
      <dgm:spPr/>
      <dgm:t>
        <a:bodyPr/>
        <a:lstStyle/>
        <a:p>
          <a:endParaRPr lang="en-ZA"/>
        </a:p>
      </dgm:t>
    </dgm:pt>
    <dgm:pt modelId="{3A1012A1-80DD-4D25-94D7-230248EEFE63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ZA" b="1" dirty="0"/>
            <a:t>Labour History</a:t>
          </a:r>
          <a:endParaRPr lang="en-ZA" dirty="0"/>
        </a:p>
      </dgm:t>
    </dgm:pt>
    <dgm:pt modelId="{3DCC3C02-88E6-4B19-B056-F8EF2D203C5B}" type="parTrans" cxnId="{E2F8A89C-3BEE-4E17-805E-D3C0DDA63608}">
      <dgm:prSet/>
      <dgm:spPr/>
      <dgm:t>
        <a:bodyPr/>
        <a:lstStyle/>
        <a:p>
          <a:endParaRPr lang="en-ZA"/>
        </a:p>
      </dgm:t>
    </dgm:pt>
    <dgm:pt modelId="{3FD516F8-7EC5-44BA-9ABE-91DA300C5B39}" type="sibTrans" cxnId="{E2F8A89C-3BEE-4E17-805E-D3C0DDA63608}">
      <dgm:prSet/>
      <dgm:spPr/>
      <dgm:t>
        <a:bodyPr/>
        <a:lstStyle/>
        <a:p>
          <a:endParaRPr lang="en-ZA"/>
        </a:p>
      </dgm:t>
    </dgm:pt>
    <dgm:pt modelId="{146C3FB1-7B82-43A1-9018-8164CD139543}">
      <dgm:prSet/>
      <dgm:spPr/>
      <dgm:t>
        <a:bodyPr/>
        <a:lstStyle/>
        <a:p>
          <a:r>
            <a:rPr lang="en-ZA" b="1" dirty="0"/>
            <a:t>Language</a:t>
          </a:r>
          <a:endParaRPr lang="en-ZA" dirty="0"/>
        </a:p>
      </dgm:t>
    </dgm:pt>
    <dgm:pt modelId="{B3556ECB-91BC-471B-AD81-16CCC2E2D782}" type="parTrans" cxnId="{36D219AB-EBA6-4FA1-8BF7-3DEF4E8B2C4A}">
      <dgm:prSet/>
      <dgm:spPr/>
      <dgm:t>
        <a:bodyPr/>
        <a:lstStyle/>
        <a:p>
          <a:endParaRPr lang="en-ZA"/>
        </a:p>
      </dgm:t>
    </dgm:pt>
    <dgm:pt modelId="{87FE9D77-0B49-4EAF-B4CB-98E74CA717F6}" type="sibTrans" cxnId="{36D219AB-EBA6-4FA1-8BF7-3DEF4E8B2C4A}">
      <dgm:prSet/>
      <dgm:spPr/>
      <dgm:t>
        <a:bodyPr/>
        <a:lstStyle/>
        <a:p>
          <a:endParaRPr lang="en-ZA"/>
        </a:p>
      </dgm:t>
    </dgm:pt>
    <dgm:pt modelId="{4B219355-CEFE-4909-8A29-7663EBB27765}">
      <dgm:prSet/>
      <dgm:spPr/>
      <dgm:t>
        <a:bodyPr/>
        <a:lstStyle/>
        <a:p>
          <a:r>
            <a:rPr lang="en-ZA" b="1" dirty="0"/>
            <a:t>Gender</a:t>
          </a:r>
          <a:r>
            <a:rPr lang="en-ZA" dirty="0"/>
            <a:t> &amp; </a:t>
          </a:r>
          <a:r>
            <a:rPr lang="en-ZA" b="1" dirty="0"/>
            <a:t>culture history</a:t>
          </a:r>
          <a:endParaRPr lang="en-ZA" dirty="0"/>
        </a:p>
      </dgm:t>
    </dgm:pt>
    <dgm:pt modelId="{932A97EF-05AB-4828-A8E6-E8CAE9F333C9}" type="parTrans" cxnId="{0825A67E-1294-4BEC-95B2-85CB81BCC20F}">
      <dgm:prSet/>
      <dgm:spPr/>
      <dgm:t>
        <a:bodyPr/>
        <a:lstStyle/>
        <a:p>
          <a:endParaRPr lang="en-ZA"/>
        </a:p>
      </dgm:t>
    </dgm:pt>
    <dgm:pt modelId="{557FCC85-0EA0-429B-9AEB-A349D31CB0DC}" type="sibTrans" cxnId="{0825A67E-1294-4BEC-95B2-85CB81BCC20F}">
      <dgm:prSet/>
      <dgm:spPr/>
      <dgm:t>
        <a:bodyPr/>
        <a:lstStyle/>
        <a:p>
          <a:endParaRPr lang="en-ZA"/>
        </a:p>
      </dgm:t>
    </dgm:pt>
    <dgm:pt modelId="{77D791DB-3259-43D9-AB53-B9B0AC448E2A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ZA" b="1" dirty="0"/>
            <a:t>Archives</a:t>
          </a:r>
        </a:p>
      </dgm:t>
    </dgm:pt>
    <dgm:pt modelId="{BE9FC2EF-48AF-4A71-93FE-BEEEBB9155B6}" type="parTrans" cxnId="{3368BA24-05E4-419C-B929-0E3A2F6A1E08}">
      <dgm:prSet/>
      <dgm:spPr/>
    </dgm:pt>
    <dgm:pt modelId="{2723E3D1-9385-4A89-8489-F70F16DDEF57}" type="sibTrans" cxnId="{3368BA24-05E4-419C-B929-0E3A2F6A1E08}">
      <dgm:prSet/>
      <dgm:spPr/>
    </dgm:pt>
    <dgm:pt modelId="{560B726E-D142-4835-8379-C53B7F682E87}" type="pres">
      <dgm:prSet presAssocID="{C5EAD8F7-07D9-4AF1-B283-9A1F30AB385D}" presName="diagram" presStyleCnt="0">
        <dgm:presLayoutVars>
          <dgm:dir/>
          <dgm:resizeHandles val="exact"/>
        </dgm:presLayoutVars>
      </dgm:prSet>
      <dgm:spPr/>
    </dgm:pt>
    <dgm:pt modelId="{74B14528-C93E-40D3-A56B-256B2CE18B58}" type="pres">
      <dgm:prSet presAssocID="{F0996C1D-EE49-44AB-8987-DAA2608B0AF2}" presName="node" presStyleLbl="node1" presStyleIdx="0" presStyleCnt="8">
        <dgm:presLayoutVars>
          <dgm:bulletEnabled val="1"/>
        </dgm:presLayoutVars>
      </dgm:prSet>
      <dgm:spPr/>
    </dgm:pt>
    <dgm:pt modelId="{3F592349-68D6-4212-B195-87D1C994EF71}" type="pres">
      <dgm:prSet presAssocID="{4237AB4D-6D91-4F9B-944F-F6D891374CB1}" presName="sibTrans" presStyleCnt="0"/>
      <dgm:spPr/>
    </dgm:pt>
    <dgm:pt modelId="{440ABE5B-15E1-46D6-A77C-1B7C66EB8B00}" type="pres">
      <dgm:prSet presAssocID="{B2B12B52-2F03-4398-ACCC-753E571F46E9}" presName="node" presStyleLbl="node1" presStyleIdx="1" presStyleCnt="8">
        <dgm:presLayoutVars>
          <dgm:bulletEnabled val="1"/>
        </dgm:presLayoutVars>
      </dgm:prSet>
      <dgm:spPr/>
    </dgm:pt>
    <dgm:pt modelId="{FAD9118A-B0BD-41EE-8F8E-2F2B75925068}" type="pres">
      <dgm:prSet presAssocID="{412BB406-C5AC-4B2F-AFBC-7ADB876AB93B}" presName="sibTrans" presStyleCnt="0"/>
      <dgm:spPr/>
    </dgm:pt>
    <dgm:pt modelId="{2A67B173-4A0B-44FD-BE38-524C619620F7}" type="pres">
      <dgm:prSet presAssocID="{77D791DB-3259-43D9-AB53-B9B0AC448E2A}" presName="node" presStyleLbl="node1" presStyleIdx="2" presStyleCnt="8">
        <dgm:presLayoutVars>
          <dgm:bulletEnabled val="1"/>
        </dgm:presLayoutVars>
      </dgm:prSet>
      <dgm:spPr/>
    </dgm:pt>
    <dgm:pt modelId="{42860A87-8DEF-44B7-8FB1-20685E9D5548}" type="pres">
      <dgm:prSet presAssocID="{2723E3D1-9385-4A89-8489-F70F16DDEF57}" presName="sibTrans" presStyleCnt="0"/>
      <dgm:spPr/>
    </dgm:pt>
    <dgm:pt modelId="{4E7C0C0F-0432-401C-9DD2-8579E3B6DD99}" type="pres">
      <dgm:prSet presAssocID="{C57271E7-727B-400C-BE93-926A39107CBA}" presName="node" presStyleLbl="node1" presStyleIdx="3" presStyleCnt="8">
        <dgm:presLayoutVars>
          <dgm:bulletEnabled val="1"/>
        </dgm:presLayoutVars>
      </dgm:prSet>
      <dgm:spPr/>
    </dgm:pt>
    <dgm:pt modelId="{A02500F1-4321-411F-8F02-32E71B667F93}" type="pres">
      <dgm:prSet presAssocID="{31A864B8-50FF-44FA-B02F-0970A60C1B64}" presName="sibTrans" presStyleCnt="0"/>
      <dgm:spPr/>
    </dgm:pt>
    <dgm:pt modelId="{79309154-AE12-49A8-8DC8-28BD08A2F59F}" type="pres">
      <dgm:prSet presAssocID="{8D532AEB-AB5B-4D1C-916A-F88309517E19}" presName="node" presStyleLbl="node1" presStyleIdx="4" presStyleCnt="8">
        <dgm:presLayoutVars>
          <dgm:bulletEnabled val="1"/>
        </dgm:presLayoutVars>
      </dgm:prSet>
      <dgm:spPr/>
    </dgm:pt>
    <dgm:pt modelId="{E9B360A5-37FB-44D5-9778-731DDE15ECF3}" type="pres">
      <dgm:prSet presAssocID="{47FA0F7E-580E-4BD8-91B6-A575FD652863}" presName="sibTrans" presStyleCnt="0"/>
      <dgm:spPr/>
    </dgm:pt>
    <dgm:pt modelId="{B0C08450-CFFE-4D1E-9306-6648813B31C6}" type="pres">
      <dgm:prSet presAssocID="{3A1012A1-80DD-4D25-94D7-230248EEFE63}" presName="node" presStyleLbl="node1" presStyleIdx="5" presStyleCnt="8">
        <dgm:presLayoutVars>
          <dgm:bulletEnabled val="1"/>
        </dgm:presLayoutVars>
      </dgm:prSet>
      <dgm:spPr/>
    </dgm:pt>
    <dgm:pt modelId="{DAC47D30-BB6D-420F-9E25-D535D400C1E9}" type="pres">
      <dgm:prSet presAssocID="{3FD516F8-7EC5-44BA-9ABE-91DA300C5B39}" presName="sibTrans" presStyleCnt="0"/>
      <dgm:spPr/>
    </dgm:pt>
    <dgm:pt modelId="{2ED566DC-3153-45BF-9BBA-25247B8BDD66}" type="pres">
      <dgm:prSet presAssocID="{146C3FB1-7B82-43A1-9018-8164CD139543}" presName="node" presStyleLbl="node1" presStyleIdx="6" presStyleCnt="8">
        <dgm:presLayoutVars>
          <dgm:bulletEnabled val="1"/>
        </dgm:presLayoutVars>
      </dgm:prSet>
      <dgm:spPr/>
    </dgm:pt>
    <dgm:pt modelId="{D106DF75-CB27-4C43-A195-EC8C1604B09D}" type="pres">
      <dgm:prSet presAssocID="{87FE9D77-0B49-4EAF-B4CB-98E74CA717F6}" presName="sibTrans" presStyleCnt="0"/>
      <dgm:spPr/>
    </dgm:pt>
    <dgm:pt modelId="{5A5C0FAC-DA9D-46A1-8FA7-378756F6B546}" type="pres">
      <dgm:prSet presAssocID="{4B219355-CEFE-4909-8A29-7663EBB27765}" presName="node" presStyleLbl="node1" presStyleIdx="7" presStyleCnt="8">
        <dgm:presLayoutVars>
          <dgm:bulletEnabled val="1"/>
        </dgm:presLayoutVars>
      </dgm:prSet>
      <dgm:spPr/>
    </dgm:pt>
  </dgm:ptLst>
  <dgm:cxnLst>
    <dgm:cxn modelId="{C13B3B09-4DD7-4866-BF22-CE91943B7896}" type="presOf" srcId="{B2B12B52-2F03-4398-ACCC-753E571F46E9}" destId="{440ABE5B-15E1-46D6-A77C-1B7C66EB8B00}" srcOrd="0" destOrd="0" presId="urn:microsoft.com/office/officeart/2005/8/layout/default"/>
    <dgm:cxn modelId="{66192114-F31C-49F6-809E-21108BB9A746}" type="presOf" srcId="{146C3FB1-7B82-43A1-9018-8164CD139543}" destId="{2ED566DC-3153-45BF-9BBA-25247B8BDD66}" srcOrd="0" destOrd="0" presId="urn:microsoft.com/office/officeart/2005/8/layout/default"/>
    <dgm:cxn modelId="{FA531B18-5397-4D7F-A5C2-C77B2B55FB02}" type="presOf" srcId="{4B219355-CEFE-4909-8A29-7663EBB27765}" destId="{5A5C0FAC-DA9D-46A1-8FA7-378756F6B546}" srcOrd="0" destOrd="0" presId="urn:microsoft.com/office/officeart/2005/8/layout/default"/>
    <dgm:cxn modelId="{3368BA24-05E4-419C-B929-0E3A2F6A1E08}" srcId="{C5EAD8F7-07D9-4AF1-B283-9A1F30AB385D}" destId="{77D791DB-3259-43D9-AB53-B9B0AC448E2A}" srcOrd="2" destOrd="0" parTransId="{BE9FC2EF-48AF-4A71-93FE-BEEEBB9155B6}" sibTransId="{2723E3D1-9385-4A89-8489-F70F16DDEF57}"/>
    <dgm:cxn modelId="{B42B115C-0E60-4A0B-8E90-1EC90C923B7E}" srcId="{C5EAD8F7-07D9-4AF1-B283-9A1F30AB385D}" destId="{8D532AEB-AB5B-4D1C-916A-F88309517E19}" srcOrd="4" destOrd="0" parTransId="{6D06573D-1C39-4A22-928B-69AA28C161D2}" sibTransId="{47FA0F7E-580E-4BD8-91B6-A575FD652863}"/>
    <dgm:cxn modelId="{F5DDDC5C-7609-44FB-ABFE-9E7AE14082D7}" srcId="{C5EAD8F7-07D9-4AF1-B283-9A1F30AB385D}" destId="{C57271E7-727B-400C-BE93-926A39107CBA}" srcOrd="3" destOrd="0" parTransId="{AFCE18F7-7436-4520-A214-F3C2AB14D7EB}" sibTransId="{31A864B8-50FF-44FA-B02F-0970A60C1B64}"/>
    <dgm:cxn modelId="{709CED4A-1540-4B51-A1B5-0CCFAB35063F}" type="presOf" srcId="{3A1012A1-80DD-4D25-94D7-230248EEFE63}" destId="{B0C08450-CFFE-4D1E-9306-6648813B31C6}" srcOrd="0" destOrd="0" presId="urn:microsoft.com/office/officeart/2005/8/layout/default"/>
    <dgm:cxn modelId="{5A815C4D-D742-4428-B719-CA145A49AB4D}" type="presOf" srcId="{C5EAD8F7-07D9-4AF1-B283-9A1F30AB385D}" destId="{560B726E-D142-4835-8379-C53B7F682E87}" srcOrd="0" destOrd="0" presId="urn:microsoft.com/office/officeart/2005/8/layout/default"/>
    <dgm:cxn modelId="{47E7DB56-7034-41F3-9FE4-14FF1E17DB10}" type="presOf" srcId="{F0996C1D-EE49-44AB-8987-DAA2608B0AF2}" destId="{74B14528-C93E-40D3-A56B-256B2CE18B58}" srcOrd="0" destOrd="0" presId="urn:microsoft.com/office/officeart/2005/8/layout/default"/>
    <dgm:cxn modelId="{0825A67E-1294-4BEC-95B2-85CB81BCC20F}" srcId="{C5EAD8F7-07D9-4AF1-B283-9A1F30AB385D}" destId="{4B219355-CEFE-4909-8A29-7663EBB27765}" srcOrd="7" destOrd="0" parTransId="{932A97EF-05AB-4828-A8E6-E8CAE9F333C9}" sibTransId="{557FCC85-0EA0-429B-9AEB-A349D31CB0DC}"/>
    <dgm:cxn modelId="{E2F8A89C-3BEE-4E17-805E-D3C0DDA63608}" srcId="{C5EAD8F7-07D9-4AF1-B283-9A1F30AB385D}" destId="{3A1012A1-80DD-4D25-94D7-230248EEFE63}" srcOrd="5" destOrd="0" parTransId="{3DCC3C02-88E6-4B19-B056-F8EF2D203C5B}" sibTransId="{3FD516F8-7EC5-44BA-9ABE-91DA300C5B39}"/>
    <dgm:cxn modelId="{E8D1EEA7-0250-4586-AABF-C2607D1E4B2A}" srcId="{C5EAD8F7-07D9-4AF1-B283-9A1F30AB385D}" destId="{F0996C1D-EE49-44AB-8987-DAA2608B0AF2}" srcOrd="0" destOrd="0" parTransId="{6908C3D7-DB10-4F41-B753-5F38E6C30E64}" sibTransId="{4237AB4D-6D91-4F9B-944F-F6D891374CB1}"/>
    <dgm:cxn modelId="{36D219AB-EBA6-4FA1-8BF7-3DEF4E8B2C4A}" srcId="{C5EAD8F7-07D9-4AF1-B283-9A1F30AB385D}" destId="{146C3FB1-7B82-43A1-9018-8164CD139543}" srcOrd="6" destOrd="0" parTransId="{B3556ECB-91BC-471B-AD81-16CCC2E2D782}" sibTransId="{87FE9D77-0B49-4EAF-B4CB-98E74CA717F6}"/>
    <dgm:cxn modelId="{8A2EF6C5-0496-4BA2-A77F-8794A5B1A8EC}" srcId="{C5EAD8F7-07D9-4AF1-B283-9A1F30AB385D}" destId="{B2B12B52-2F03-4398-ACCC-753E571F46E9}" srcOrd="1" destOrd="0" parTransId="{013981C9-906B-4602-8798-4E16626F01E3}" sibTransId="{412BB406-C5AC-4B2F-AFBC-7ADB876AB93B}"/>
    <dgm:cxn modelId="{4A966CD5-B9EE-4D67-B4BE-54AE13D7110A}" type="presOf" srcId="{8D532AEB-AB5B-4D1C-916A-F88309517E19}" destId="{79309154-AE12-49A8-8DC8-28BD08A2F59F}" srcOrd="0" destOrd="0" presId="urn:microsoft.com/office/officeart/2005/8/layout/default"/>
    <dgm:cxn modelId="{3BEF55F3-F7A1-415B-8DD5-2178A5BE701B}" type="presOf" srcId="{C57271E7-727B-400C-BE93-926A39107CBA}" destId="{4E7C0C0F-0432-401C-9DD2-8579E3B6DD99}" srcOrd="0" destOrd="0" presId="urn:microsoft.com/office/officeart/2005/8/layout/default"/>
    <dgm:cxn modelId="{FAA01FF8-865D-4CC7-B8A9-418BE8953C53}" type="presOf" srcId="{77D791DB-3259-43D9-AB53-B9B0AC448E2A}" destId="{2A67B173-4A0B-44FD-BE38-524C619620F7}" srcOrd="0" destOrd="0" presId="urn:microsoft.com/office/officeart/2005/8/layout/default"/>
    <dgm:cxn modelId="{5AA89867-EC71-4AB9-8CE9-4A24A9F145F3}" type="presParOf" srcId="{560B726E-D142-4835-8379-C53B7F682E87}" destId="{74B14528-C93E-40D3-A56B-256B2CE18B58}" srcOrd="0" destOrd="0" presId="urn:microsoft.com/office/officeart/2005/8/layout/default"/>
    <dgm:cxn modelId="{AEF2A937-29BE-4508-8901-5F1DF534297C}" type="presParOf" srcId="{560B726E-D142-4835-8379-C53B7F682E87}" destId="{3F592349-68D6-4212-B195-87D1C994EF71}" srcOrd="1" destOrd="0" presId="urn:microsoft.com/office/officeart/2005/8/layout/default"/>
    <dgm:cxn modelId="{ABA9FFA0-E07A-4C05-8999-2234B5A4722E}" type="presParOf" srcId="{560B726E-D142-4835-8379-C53B7F682E87}" destId="{440ABE5B-15E1-46D6-A77C-1B7C66EB8B00}" srcOrd="2" destOrd="0" presId="urn:microsoft.com/office/officeart/2005/8/layout/default"/>
    <dgm:cxn modelId="{25ECBBA0-6B6C-46A0-9A94-734978C2471C}" type="presParOf" srcId="{560B726E-D142-4835-8379-C53B7F682E87}" destId="{FAD9118A-B0BD-41EE-8F8E-2F2B75925068}" srcOrd="3" destOrd="0" presId="urn:microsoft.com/office/officeart/2005/8/layout/default"/>
    <dgm:cxn modelId="{21AFB86C-13C3-43A8-9EC0-33829CDC8797}" type="presParOf" srcId="{560B726E-D142-4835-8379-C53B7F682E87}" destId="{2A67B173-4A0B-44FD-BE38-524C619620F7}" srcOrd="4" destOrd="0" presId="urn:microsoft.com/office/officeart/2005/8/layout/default"/>
    <dgm:cxn modelId="{366ACB8F-DA08-4818-B12C-F1513C1A87C0}" type="presParOf" srcId="{560B726E-D142-4835-8379-C53B7F682E87}" destId="{42860A87-8DEF-44B7-8FB1-20685E9D5548}" srcOrd="5" destOrd="0" presId="urn:microsoft.com/office/officeart/2005/8/layout/default"/>
    <dgm:cxn modelId="{7289E722-6CE0-4416-9B66-DE4084F7F7F4}" type="presParOf" srcId="{560B726E-D142-4835-8379-C53B7F682E87}" destId="{4E7C0C0F-0432-401C-9DD2-8579E3B6DD99}" srcOrd="6" destOrd="0" presId="urn:microsoft.com/office/officeart/2005/8/layout/default"/>
    <dgm:cxn modelId="{42F2C1E7-B75F-4B2D-BE44-77128E00D0A3}" type="presParOf" srcId="{560B726E-D142-4835-8379-C53B7F682E87}" destId="{A02500F1-4321-411F-8F02-32E71B667F93}" srcOrd="7" destOrd="0" presId="urn:microsoft.com/office/officeart/2005/8/layout/default"/>
    <dgm:cxn modelId="{5FABB2DC-97C7-4828-B618-B81E756DF6F9}" type="presParOf" srcId="{560B726E-D142-4835-8379-C53B7F682E87}" destId="{79309154-AE12-49A8-8DC8-28BD08A2F59F}" srcOrd="8" destOrd="0" presId="urn:microsoft.com/office/officeart/2005/8/layout/default"/>
    <dgm:cxn modelId="{ECE00800-D7A6-447A-879A-31E8BBBBA49B}" type="presParOf" srcId="{560B726E-D142-4835-8379-C53B7F682E87}" destId="{E9B360A5-37FB-44D5-9778-731DDE15ECF3}" srcOrd="9" destOrd="0" presId="urn:microsoft.com/office/officeart/2005/8/layout/default"/>
    <dgm:cxn modelId="{C23E4597-E3DB-43E6-9220-23D79370671A}" type="presParOf" srcId="{560B726E-D142-4835-8379-C53B7F682E87}" destId="{B0C08450-CFFE-4D1E-9306-6648813B31C6}" srcOrd="10" destOrd="0" presId="urn:microsoft.com/office/officeart/2005/8/layout/default"/>
    <dgm:cxn modelId="{4076DB85-715C-474A-9470-63A05161324D}" type="presParOf" srcId="{560B726E-D142-4835-8379-C53B7F682E87}" destId="{DAC47D30-BB6D-420F-9E25-D535D400C1E9}" srcOrd="11" destOrd="0" presId="urn:microsoft.com/office/officeart/2005/8/layout/default"/>
    <dgm:cxn modelId="{6A6F1841-3770-458D-A2D7-3E86820C01FF}" type="presParOf" srcId="{560B726E-D142-4835-8379-C53B7F682E87}" destId="{2ED566DC-3153-45BF-9BBA-25247B8BDD66}" srcOrd="12" destOrd="0" presId="urn:microsoft.com/office/officeart/2005/8/layout/default"/>
    <dgm:cxn modelId="{0EDDE4A0-7348-481F-B957-19C9FB088AD8}" type="presParOf" srcId="{560B726E-D142-4835-8379-C53B7F682E87}" destId="{D106DF75-CB27-4C43-A195-EC8C1604B09D}" srcOrd="13" destOrd="0" presId="urn:microsoft.com/office/officeart/2005/8/layout/default"/>
    <dgm:cxn modelId="{C09D2217-AE1A-440D-B342-78C505018A4E}" type="presParOf" srcId="{560B726E-D142-4835-8379-C53B7F682E87}" destId="{5A5C0FAC-DA9D-46A1-8FA7-378756F6B54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14528-C93E-40D3-A56B-256B2CE18B58}">
      <dsp:nvSpPr>
        <dsp:cNvPr id="0" name=""/>
        <dsp:cNvSpPr/>
      </dsp:nvSpPr>
      <dsp:spPr>
        <a:xfrm>
          <a:off x="495061" y="645"/>
          <a:ext cx="2262336" cy="13574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Historiography</a:t>
          </a:r>
          <a:endParaRPr lang="en-ZA" sz="2400" kern="1200" dirty="0"/>
        </a:p>
      </dsp:txBody>
      <dsp:txXfrm>
        <a:off x="495061" y="645"/>
        <a:ext cx="2262336" cy="1357401"/>
      </dsp:txXfrm>
    </dsp:sp>
    <dsp:sp modelId="{440ABE5B-15E1-46D6-A77C-1B7C66EB8B00}">
      <dsp:nvSpPr>
        <dsp:cNvPr id="0" name=""/>
        <dsp:cNvSpPr/>
      </dsp:nvSpPr>
      <dsp:spPr>
        <a:xfrm>
          <a:off x="2983631" y="645"/>
          <a:ext cx="2262336" cy="1357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Archaeology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(Material culture)</a:t>
          </a:r>
          <a:endParaRPr lang="en-ZA" sz="2400" kern="1200" dirty="0"/>
        </a:p>
      </dsp:txBody>
      <dsp:txXfrm>
        <a:off x="2983631" y="645"/>
        <a:ext cx="2262336" cy="1357401"/>
      </dsp:txXfrm>
    </dsp:sp>
    <dsp:sp modelId="{2A67B173-4A0B-44FD-BE38-524C619620F7}">
      <dsp:nvSpPr>
        <dsp:cNvPr id="0" name=""/>
        <dsp:cNvSpPr/>
      </dsp:nvSpPr>
      <dsp:spPr>
        <a:xfrm>
          <a:off x="5472201" y="645"/>
          <a:ext cx="2262336" cy="1357401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Archives</a:t>
          </a:r>
        </a:p>
      </dsp:txBody>
      <dsp:txXfrm>
        <a:off x="5472201" y="645"/>
        <a:ext cx="2262336" cy="1357401"/>
      </dsp:txXfrm>
    </dsp:sp>
    <dsp:sp modelId="{4E7C0C0F-0432-401C-9DD2-8579E3B6DD99}">
      <dsp:nvSpPr>
        <dsp:cNvPr id="0" name=""/>
        <dsp:cNvSpPr/>
      </dsp:nvSpPr>
      <dsp:spPr>
        <a:xfrm>
          <a:off x="495061" y="1584280"/>
          <a:ext cx="2262336" cy="13574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African history</a:t>
          </a:r>
          <a:endParaRPr lang="en-ZA" sz="2400" kern="1200" dirty="0"/>
        </a:p>
      </dsp:txBody>
      <dsp:txXfrm>
        <a:off x="495061" y="1584280"/>
        <a:ext cx="2262336" cy="1357401"/>
      </dsp:txXfrm>
    </dsp:sp>
    <dsp:sp modelId="{79309154-AE12-49A8-8DC8-28BD08A2F59F}">
      <dsp:nvSpPr>
        <dsp:cNvPr id="0" name=""/>
        <dsp:cNvSpPr/>
      </dsp:nvSpPr>
      <dsp:spPr>
        <a:xfrm>
          <a:off x="2983631" y="1584280"/>
          <a:ext cx="2262336" cy="13574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Heritage &amp; local history</a:t>
          </a:r>
          <a:endParaRPr lang="en-ZA" sz="2400" kern="1200" dirty="0"/>
        </a:p>
      </dsp:txBody>
      <dsp:txXfrm>
        <a:off x="2983631" y="1584280"/>
        <a:ext cx="2262336" cy="1357401"/>
      </dsp:txXfrm>
    </dsp:sp>
    <dsp:sp modelId="{B0C08450-CFFE-4D1E-9306-6648813B31C6}">
      <dsp:nvSpPr>
        <dsp:cNvPr id="0" name=""/>
        <dsp:cNvSpPr/>
      </dsp:nvSpPr>
      <dsp:spPr>
        <a:xfrm>
          <a:off x="5472201" y="1584280"/>
          <a:ext cx="2262336" cy="1357401"/>
        </a:xfrm>
        <a:prstGeom prst="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Labour History</a:t>
          </a:r>
          <a:endParaRPr lang="en-ZA" sz="2400" kern="1200" dirty="0"/>
        </a:p>
      </dsp:txBody>
      <dsp:txXfrm>
        <a:off x="5472201" y="1584280"/>
        <a:ext cx="2262336" cy="1357401"/>
      </dsp:txXfrm>
    </dsp:sp>
    <dsp:sp modelId="{2ED566DC-3153-45BF-9BBA-25247B8BDD66}">
      <dsp:nvSpPr>
        <dsp:cNvPr id="0" name=""/>
        <dsp:cNvSpPr/>
      </dsp:nvSpPr>
      <dsp:spPr>
        <a:xfrm>
          <a:off x="1739346" y="3167916"/>
          <a:ext cx="2262336" cy="1357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Language</a:t>
          </a:r>
          <a:endParaRPr lang="en-ZA" sz="2400" kern="1200" dirty="0"/>
        </a:p>
      </dsp:txBody>
      <dsp:txXfrm>
        <a:off x="1739346" y="3167916"/>
        <a:ext cx="2262336" cy="1357401"/>
      </dsp:txXfrm>
    </dsp:sp>
    <dsp:sp modelId="{5A5C0FAC-DA9D-46A1-8FA7-378756F6B546}">
      <dsp:nvSpPr>
        <dsp:cNvPr id="0" name=""/>
        <dsp:cNvSpPr/>
      </dsp:nvSpPr>
      <dsp:spPr>
        <a:xfrm>
          <a:off x="4227916" y="3167916"/>
          <a:ext cx="2262336" cy="13574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Gender</a:t>
          </a:r>
          <a:r>
            <a:rPr lang="en-ZA" sz="2400" kern="1200" dirty="0"/>
            <a:t> &amp; </a:t>
          </a:r>
          <a:r>
            <a:rPr lang="en-ZA" sz="2400" b="1" kern="1200" dirty="0"/>
            <a:t>culture history</a:t>
          </a:r>
          <a:endParaRPr lang="en-ZA" sz="2400" kern="1200" dirty="0"/>
        </a:p>
      </dsp:txBody>
      <dsp:txXfrm>
        <a:off x="4227916" y="3167916"/>
        <a:ext cx="2262336" cy="1357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01E61-942A-451B-A566-74687B1EF5E0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A780F-A573-4DC7-A906-9425996E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81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884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7301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8A3B54F-4D6D-439C-9A2C-B6799378E1A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6631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6737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35428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1949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83933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3191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128448" cy="114300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49502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8A3B54F-4D6D-439C-9A2C-B6799378E1A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55322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8A3B54F-4D6D-439C-9A2C-B6799378E1A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2151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884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7301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14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3277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78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990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781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3585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28A3B54F-4D6D-439C-9A2C-B6799378E1A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6792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91D56-F3D6-4C57-902C-021CF4EA8EF7}" type="datetimeFigureOut">
              <a:rPr lang="en-ZA" smtClean="0"/>
              <a:t>2026/05/14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751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gov.za/ArchivedDocuments/ArchivedArticles/CallforcommentsHistoryCaps.asp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694" y="902447"/>
            <a:ext cx="10841318" cy="432675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GB" sz="53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REQUEST FOR INPUTS &amp; COMMENTS ON THE NEW DRAFT HISTORY CURRICULUM GRADES 4-12</a:t>
            </a:r>
            <a:br>
              <a:rPr lang="en-GB" sz="73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08/05/2026</a:t>
            </a:r>
            <a:br>
              <a:rPr lang="en-GB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GB" b="1" dirty="0"/>
            </a:b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br>
              <a:rPr lang="en-ZA" dirty="0"/>
            </a:br>
            <a:br>
              <a:rPr lang="en-ZA" dirty="0"/>
            </a:br>
            <a:br>
              <a:rPr lang="en-ZA" dirty="0"/>
            </a:br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022187"/>
            <a:ext cx="1691680" cy="8367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ZA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575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C3270-A5D8-8C21-2317-794D41974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827E-A34C-8220-0746-2128DA86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REQUEST FOR INPUTS &amp; COMMENTS ON THE DRAFT HISTORY CURRICULUM</a:t>
            </a:r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31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F2E24-BBB1-98D9-9591-16C44FA76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10</a:t>
            </a:fld>
            <a:endParaRPr lang="en-Z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844226-B2F5-317D-E036-6FD2C1CCE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5213352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MTT managed to complete the draft History Curriculum Grades 4 – 12 and is now made available for public comments.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Minister approved the submission to gazette for public comments: 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gazette for comments was released on 20 March – 20 April 2026.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public members requested for extension and the Minister approved. 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gazette for extension was released on 30 April – 30 May 2026.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three new draft History CAPS documents have been packaged and uploaded on the DBE Website as follows: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Grades 4 – 6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Grades 7 – 9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Grades 10 – 12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Template for comments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endParaRPr lang="en-US" sz="24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baseline="300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8647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05BCC-D7D8-9044-B7E9-6C0517AD8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2AF9A-CEEB-41EA-AB01-A6F018F98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GAZETTES</a:t>
            </a:r>
            <a:br>
              <a:rPr lang="en-GB" sz="6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0756B-8A0A-A602-7A02-5D2EE254A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11</a:t>
            </a:fld>
            <a:endParaRPr lang="en-Z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87E487-5708-6C53-8AB6-CBE2D3F9F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52133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endParaRPr lang="en-US" sz="24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baseline="300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FB1C5A-F854-D1F9-B937-10A2DF7E5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341" y="1404472"/>
            <a:ext cx="3681505" cy="45867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DDB702-A78A-A4A7-2DE7-66868BD38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519" y="1350682"/>
            <a:ext cx="3681505" cy="469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12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C36-7297-0E33-C341-C91FAFBFD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3B71-116F-3745-F0BC-1997020A7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NEW DRAFT HISTORY CAPS DOCUMENTS</a:t>
            </a:r>
            <a:br>
              <a:rPr lang="en-GB" sz="6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1DE93-0F3C-E21F-FFF3-90AC42F71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12</a:t>
            </a:fld>
            <a:endParaRPr lang="en-Z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B74C7-CAE9-CCD3-D07E-B08A2ADF1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52133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endParaRPr lang="en-US" sz="24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baseline="300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48DA51-1E82-6810-FBCF-2235E0D70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06" y="1412542"/>
            <a:ext cx="3165253" cy="4605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9C7682-B74C-60D1-D83D-E4EACA671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240" y="1311116"/>
            <a:ext cx="3514298" cy="46057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38399E-2817-D367-AF62-21F122C92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414" y="1412542"/>
            <a:ext cx="3097773" cy="460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56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B8013-C0C5-9097-2BE2-16F5A76EE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B6B84-0FC5-456D-81C4-85BF5170B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TEMPLATE FOR INPUTS &amp; COMMENTS</a:t>
            </a:r>
            <a:br>
              <a:rPr lang="en-GB" sz="6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E3EABF-3DC6-2DB4-535F-10217DA6B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baseline="300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59957-AE35-867C-A57C-495093A91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13</a:t>
            </a:fld>
            <a:endParaRPr lang="en-Z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2E42CE-4704-6678-6102-D5BCF5AA0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364" y="1056070"/>
            <a:ext cx="9341892" cy="522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68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78BD-9EE0-82BC-BA9C-5C8946BD2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0E289-8B11-E32C-EA17-4DBB5BBC2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681" y="0"/>
            <a:ext cx="9000565" cy="1143000"/>
          </a:xfrm>
        </p:spPr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DBE WEBSITE LINK</a:t>
            </a:r>
            <a:br>
              <a:rPr lang="en-GB" sz="6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60985B-31F6-839F-67A5-22664BCDB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sz="2400" baseline="30000" dirty="0"/>
          </a:p>
          <a:p>
            <a:pPr marL="400050" lvl="1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C59FF-665F-85D5-8CE8-FD0BBC600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14</a:t>
            </a:fld>
            <a:endParaRPr lang="en-Z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5BF736-9D7C-B75E-B0A5-90325EFC2375}"/>
              </a:ext>
            </a:extLst>
          </p:cNvPr>
          <p:cNvSpPr txBox="1"/>
          <p:nvPr/>
        </p:nvSpPr>
        <p:spPr>
          <a:xfrm>
            <a:off x="1350681" y="1143000"/>
            <a:ext cx="900056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https://www.education.gov.za/ArchivedDocuments/ArchivedArticles/CallforcommentsHistoryCaps.aspx</a:t>
            </a:r>
            <a:endParaRPr lang="en-US" sz="3200" u="sng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sz="3200" u="sng" dirty="0">
              <a:latin typeface="Aptos" panose="020B0004020202020204" pitchFamily="34" charset="0"/>
            </a:endParaRPr>
          </a:p>
          <a:p>
            <a:endParaRPr lang="en-US" sz="3200" u="sng" dirty="0">
              <a:latin typeface="Aptos" panose="020B0004020202020204" pitchFamily="34" charset="0"/>
            </a:endParaRPr>
          </a:p>
          <a:p>
            <a:r>
              <a:rPr lang="en-US" sz="3200" b="1" dirty="0">
                <a:latin typeface="Aptos" panose="020B0004020202020204" pitchFamily="34" charset="0"/>
              </a:rPr>
              <a:t>   </a:t>
            </a:r>
            <a:r>
              <a:rPr lang="en-US" sz="3200" b="1" dirty="0">
                <a:solidFill>
                  <a:srgbClr val="FF0000"/>
                </a:solidFill>
                <a:latin typeface="Aptos" panose="020B0004020202020204" pitchFamily="34" charset="0"/>
              </a:rPr>
              <a:t>Comments to be sent to: </a:t>
            </a:r>
            <a:r>
              <a:rPr lang="en-US" sz="3200" b="1" dirty="0" err="1">
                <a:solidFill>
                  <a:srgbClr val="FF0000"/>
                </a:solidFill>
                <a:latin typeface="Aptos" panose="020B0004020202020204" pitchFamily="34" charset="0"/>
              </a:rPr>
              <a:t>Ms</a:t>
            </a:r>
            <a:r>
              <a:rPr lang="en-US" sz="3200" b="1" dirty="0">
                <a:solidFill>
                  <a:srgbClr val="FF0000"/>
                </a:solidFill>
                <a:latin typeface="Aptos" panose="020B0004020202020204" pitchFamily="34" charset="0"/>
              </a:rPr>
              <a:t> Florence Modipa</a:t>
            </a:r>
          </a:p>
          <a:p>
            <a:endParaRPr lang="en-US" sz="3200" b="1" dirty="0">
              <a:solidFill>
                <a:srgbClr val="FF0000"/>
              </a:solidFill>
              <a:latin typeface="Aptos" panose="020B0004020202020204" pitchFamily="34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Aptos" panose="020B0004020202020204" pitchFamily="34" charset="0"/>
              </a:rPr>
              <a:t>             Email address: Modipa.F@dbe.gov.za</a:t>
            </a:r>
          </a:p>
          <a:p>
            <a:endParaRPr lang="en-US" sz="3200" u="sng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90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633CF-E80E-A490-A10A-8CF25D0B0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89130-47B3-3C06-B2F8-3A2A42A3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CONCLUSION</a:t>
            </a:r>
            <a:br>
              <a:rPr lang="en-GB" sz="6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D22F9-E455-DFA1-4038-A5FDE899D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15</a:t>
            </a:fld>
            <a:endParaRPr lang="en-Z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3EE0C0-E7E3-9C12-539F-74E612C2C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340509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5100" dirty="0"/>
              <a:t>It is envisaged that through this process the DBE will: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5100" dirty="0"/>
              <a:t>reach wider audience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5100" dirty="0"/>
              <a:t>receive valuable and nuanced inputs to strengthen the new draft History CAPS documents.</a:t>
            </a:r>
          </a:p>
          <a:p>
            <a:pPr marL="400050" lvl="1" indent="0">
              <a:buNone/>
            </a:pPr>
            <a:endParaRPr lang="en-US" sz="6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2380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128133"/>
            <a:ext cx="1619672" cy="7298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>
                <a:solidFill>
                  <a:prstClr val="white">
                    <a:lumMod val="50000"/>
                  </a:prstClr>
                </a:solidFill>
                <a:latin typeface="Calibri"/>
              </a:rPr>
              <a:pPr/>
              <a:t>16</a:t>
            </a:fld>
            <a:endParaRPr lang="en-ZA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72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27D32-8E61-6BD4-1C54-35F7BFCEF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ED3C2-0DC2-02E8-F138-096C5DEFB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 fontScale="90000"/>
          </a:bodyPr>
          <a:lstStyle/>
          <a:p>
            <a:br>
              <a:rPr lang="en-GB" sz="31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PURPOSE</a:t>
            </a:r>
            <a:br>
              <a:rPr lang="en-GB" sz="6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459A3-6B5A-71C5-6C5E-88FDAC3EF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A3B54F-4D6D-439C-9A2C-B6799378E1A1}" type="slidenum">
              <a:rPr lang="en-ZA" smtClean="0"/>
              <a:pPr/>
              <a:t>2</a:t>
            </a:fld>
            <a:endParaRPr lang="en-Z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6EBB39-02DB-808F-FC1F-2714D6A4A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2999"/>
            <a:ext cx="12192000" cy="48693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request SAPA members to assist in mobilizing schools for inputs on the new draft History CAPS documents Grades 4 -12.</a:t>
            </a:r>
          </a:p>
          <a:p>
            <a:pPr marL="0" indent="0">
              <a:buNone/>
            </a:pP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endParaRPr lang="en-US" sz="8600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735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792089"/>
          </a:xfrm>
        </p:spPr>
        <p:txBody>
          <a:bodyPr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  <a:endParaRPr lang="en-ZA" sz="40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9671" y="980729"/>
            <a:ext cx="10578353" cy="5184575"/>
          </a:xfrm>
        </p:spPr>
        <p:txBody>
          <a:bodyPr>
            <a:noAutofit/>
          </a:bodyPr>
          <a:lstStyle/>
          <a:p>
            <a:pPr algn="just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During the fifth administration, the Minister of Basic Education appointed a Ministerial Task Team (MTT)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review the History curriculum.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terms of reference were as follow:</a:t>
            </a:r>
          </a:p>
          <a:p>
            <a:pPr lvl="1" algn="just"/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 develop a </a:t>
            </a: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new History curriculum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from Grades 4-12;</a:t>
            </a:r>
          </a:p>
          <a:p>
            <a:pPr lvl="1" algn="just"/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conduct provincial consultations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in the education sector to obtain inputs into the new History Curriculum; </a:t>
            </a:r>
          </a:p>
          <a:p>
            <a:pPr lvl="1" algn="just"/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receive public inputs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and comments for consideration on the new History curriculum;</a:t>
            </a:r>
          </a:p>
          <a:p>
            <a:pPr lvl="1" algn="just"/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screen new textbooks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 ensure alignment with the new curriculum; and</a:t>
            </a:r>
          </a:p>
          <a:p>
            <a:pPr lvl="1" algn="just"/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propose History Teacher development programmes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for both Initial Teacher Education and In-Service Teacher Education (re-skilling and up-skilling).   </a:t>
            </a: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ZA" sz="18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896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27296"/>
            <a:ext cx="8686800" cy="864096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of the History MTT</a:t>
            </a:r>
            <a:endParaRPr lang="en-ZA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ZA" dirty="0"/>
          </a:p>
          <a:p>
            <a:endParaRPr lang="en-ZA" dirty="0"/>
          </a:p>
        </p:txBody>
      </p:sp>
      <p:sp>
        <p:nvSpPr>
          <p:cNvPr id="7" name="Rectangle 6"/>
          <p:cNvSpPr/>
          <p:nvPr/>
        </p:nvSpPr>
        <p:spPr>
          <a:xfrm>
            <a:off x="8915401" y="6439645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fld id="{9DC7CBB9-8A01-486D-A115-199A907CBFA4}" type="slidenum">
              <a:rPr lang="en-ZA" sz="1200" b="1">
                <a:solidFill>
                  <a:srgbClr val="898989"/>
                </a:solidFill>
              </a:rPr>
              <a:pPr lvl="0" algn="r"/>
              <a:t>4</a:t>
            </a:fld>
            <a:endParaRPr lang="en-ZA" sz="1200" b="1" dirty="0">
              <a:solidFill>
                <a:srgbClr val="898989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52600" y="762001"/>
          <a:ext cx="8686800" cy="55495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12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en-ZA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INSTITUTION</a:t>
                      </a:r>
                      <a:endParaRPr lang="en-ZA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811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Professor Sifiso Ndlovu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(</a:t>
                      </a: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Chairperson)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South African Democracy Education Trust  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and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UNISA</a:t>
                      </a:r>
                      <a:endParaRPr lang="en-ZA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2. Professor Peter </a:t>
                      </a:r>
                      <a:r>
                        <a:rPr lang="en-US" sz="1400" b="1" dirty="0" err="1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Sekibakiba</a:t>
                      </a: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b="1" baseline="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Lekgoathi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History lecturer 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at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Witwatersrand University</a:t>
                      </a:r>
                      <a:endParaRPr lang="en-ZA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61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3. Professor Amanda  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Esterhuysen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Archaeology lecturer 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at </a:t>
                      </a:r>
                      <a:r>
                        <a:rPr lang="en-GB" sz="14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lang="en-GB" sz="1400" b="1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of Cape Town</a:t>
                      </a:r>
                      <a:endParaRPr lang="en-ZA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1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4. Mr Jabulani Sithole 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Commission for Traditional Leadership for Disputes and Claims</a:t>
                      </a:r>
                      <a:endParaRPr lang="en-ZA" sz="14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80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5. Professor Nomalanga Mkhize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History Lecturer </a:t>
                      </a:r>
                      <a:r>
                        <a:rPr lang="en-ZA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at </a:t>
                      </a:r>
                      <a:r>
                        <a:rPr lang="en-ZA" sz="1400" b="1" kern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Nelson Mandela </a:t>
                      </a:r>
                      <a:r>
                        <a:rPr lang="en-ZA" sz="14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lang="en-ZA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152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en-US" sz="1400" b="1" dirty="0" err="1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Dr</a:t>
                      </a: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Kate Angier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History Lecturer 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at </a:t>
                      </a:r>
                      <a:r>
                        <a:rPr lang="en-GB" sz="14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School of Education, </a:t>
                      </a:r>
                      <a:r>
                        <a:rPr lang="en-GB" sz="14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lang="en-GB" sz="1400" b="1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of Cape Town. </a:t>
                      </a:r>
                      <a:endParaRPr lang="en-ZA" sz="14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152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7. Dr Suren </a:t>
                      </a:r>
                      <a:r>
                        <a:rPr lang="en-US" sz="1400" b="1" dirty="0" err="1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Seetal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(replaced</a:t>
                      </a:r>
                      <a:r>
                        <a:rPr lang="en-US" sz="1400" b="1" baseline="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Dr Callinicos)</a:t>
                      </a:r>
                      <a:endParaRPr lang="en-ZA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KZN Department of Education,</a:t>
                      </a:r>
                      <a:r>
                        <a:rPr lang="en-US" sz="1400" b="1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History External Moderator at </a:t>
                      </a:r>
                      <a:r>
                        <a:rPr lang="en-US" sz="1400" b="1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Umalusi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for both DBE and IEB. </a:t>
                      </a:r>
                      <a:endParaRPr lang="en-ZA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17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551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Draft Curriculum </a:t>
            </a:r>
            <a:r>
              <a:rPr lang="en-ZA" b="1" dirty="0">
                <a:solidFill>
                  <a:schemeClr val="accent2">
                    <a:lumMod val="75000"/>
                  </a:schemeClr>
                </a:solidFill>
              </a:rPr>
              <a:t>Framework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50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6200"/>
            <a:ext cx="85344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Curriculum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Overview - Grades 4-9 </a:t>
            </a:r>
            <a:endParaRPr lang="en-ZA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240" y="1069743"/>
            <a:ext cx="8610600" cy="5144244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The curriculum is intended to:</a:t>
            </a:r>
          </a:p>
          <a:p>
            <a:r>
              <a:rPr lang="en-US" sz="2800" b="1" dirty="0"/>
              <a:t>Build skills </a:t>
            </a:r>
            <a:r>
              <a:rPr lang="en-US" sz="2800" dirty="0"/>
              <a:t>and concepts </a:t>
            </a:r>
            <a:r>
              <a:rPr lang="en-US" sz="2800" b="1" dirty="0"/>
              <a:t>horizontally and vertically </a:t>
            </a:r>
          </a:p>
          <a:p>
            <a:r>
              <a:rPr lang="en-US" sz="2800" dirty="0"/>
              <a:t>Create an awareness of the range of available sources: </a:t>
            </a:r>
          </a:p>
          <a:p>
            <a:pPr lvl="2" indent="-342900"/>
            <a:r>
              <a:rPr lang="en-US" sz="2800" dirty="0"/>
              <a:t>an appreciation for </a:t>
            </a:r>
            <a:r>
              <a:rPr lang="en-US" sz="2800" b="1" dirty="0"/>
              <a:t>sources in mother tongue</a:t>
            </a:r>
          </a:p>
          <a:p>
            <a:pPr lvl="2" indent="-342900"/>
            <a:r>
              <a:rPr lang="en-US" sz="2800" b="1" dirty="0"/>
              <a:t>use of technology </a:t>
            </a:r>
            <a:r>
              <a:rPr lang="en-US" sz="2800" dirty="0"/>
              <a:t>to discover new information</a:t>
            </a:r>
          </a:p>
          <a:p>
            <a:pPr marL="457200" indent="-457200"/>
            <a:r>
              <a:rPr lang="en-ZA" sz="2800" dirty="0">
                <a:cs typeface="Arial" panose="020B0604020202020204" pitchFamily="34" charset="0"/>
              </a:rPr>
              <a:t>Introduction to objects : </a:t>
            </a:r>
            <a:r>
              <a:rPr lang="en-ZA" sz="2800" b="1" dirty="0">
                <a:solidFill>
                  <a:srgbClr val="FF0000"/>
                </a:solidFill>
                <a:cs typeface="Arial" panose="020B0604020202020204" pitchFamily="34" charset="0"/>
              </a:rPr>
              <a:t>archaeology  as a source</a:t>
            </a:r>
          </a:p>
          <a:p>
            <a:pPr marL="457200" indent="-457200"/>
            <a:r>
              <a:rPr lang="en-ZA" sz="2800" dirty="0">
                <a:cs typeface="Arial" panose="020B0604020202020204" pitchFamily="34" charset="0"/>
              </a:rPr>
              <a:t>internal development of </a:t>
            </a:r>
            <a:r>
              <a:rPr lang="en-ZA" sz="2800" b="1" dirty="0">
                <a:solidFill>
                  <a:srgbClr val="FF0000"/>
                </a:solidFill>
                <a:cs typeface="Arial" panose="020B0604020202020204" pitchFamily="34" charset="0"/>
              </a:rPr>
              <a:t>precolonial African society/ innovation</a:t>
            </a:r>
          </a:p>
          <a:p>
            <a:pPr marL="457200" indent="-457200"/>
            <a:r>
              <a:rPr lang="en-US" sz="2800" dirty="0"/>
              <a:t>Encourage the </a:t>
            </a:r>
            <a:r>
              <a:rPr lang="en-US" sz="2800" b="1" dirty="0">
                <a:solidFill>
                  <a:srgbClr val="FF0000"/>
                </a:solidFill>
              </a:rPr>
              <a:t>exploration</a:t>
            </a:r>
            <a:r>
              <a:rPr lang="en-US" sz="2800" dirty="0"/>
              <a:t> of a complex and nuanced pre-colonial past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248400"/>
            <a:ext cx="169168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915401" y="6439645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fld id="{9DC7CBB9-8A01-486D-A115-199A907CBFA4}" type="slidenum">
              <a:rPr lang="en-ZA" sz="1200" b="1">
                <a:solidFill>
                  <a:srgbClr val="898989"/>
                </a:solidFill>
              </a:rPr>
              <a:pPr lvl="0" algn="r"/>
              <a:t>6</a:t>
            </a:fld>
            <a:endParaRPr lang="en-ZA" sz="1200" b="1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3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5287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Curriculum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Overview : Grades 10-12 </a:t>
            </a:r>
            <a:endParaRPr lang="en-ZA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143000"/>
            <a:ext cx="8610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In the FET (Grades 10-12) the curriculum is intended to:</a:t>
            </a:r>
          </a:p>
          <a:p>
            <a:r>
              <a:rPr lang="en-ZA" sz="2800" b="1" dirty="0"/>
              <a:t>Re-introduce</a:t>
            </a:r>
            <a:r>
              <a:rPr lang="en-ZA" sz="2800" dirty="0"/>
              <a:t> key concepts in </a:t>
            </a:r>
            <a:r>
              <a:rPr lang="en-ZA" sz="2800" b="1" dirty="0"/>
              <a:t>historical evidence</a:t>
            </a:r>
            <a:r>
              <a:rPr lang="en-ZA" sz="2800" dirty="0"/>
              <a:t>, with a special focus on </a:t>
            </a:r>
            <a:r>
              <a:rPr lang="en-ZA" sz="2800" b="1" dirty="0"/>
              <a:t>oral traditions </a:t>
            </a:r>
            <a:r>
              <a:rPr lang="en-ZA" sz="2800" dirty="0"/>
              <a:t>as a </a:t>
            </a:r>
            <a:r>
              <a:rPr lang="en-ZA" sz="2800" b="1" dirty="0"/>
              <a:t>global human archival practice</a:t>
            </a:r>
            <a:r>
              <a:rPr lang="en-ZA" sz="2800" dirty="0"/>
              <a:t>. </a:t>
            </a:r>
          </a:p>
          <a:p>
            <a:r>
              <a:rPr lang="en-ZA" sz="2800" dirty="0"/>
              <a:t>Re-introduces </a:t>
            </a:r>
            <a:r>
              <a:rPr lang="en-ZA" sz="2800" b="1" dirty="0"/>
              <a:t>pre-colonial epochs </a:t>
            </a:r>
            <a:r>
              <a:rPr lang="en-ZA" sz="2800" dirty="0"/>
              <a:t>with a greater degree of </a:t>
            </a:r>
            <a:r>
              <a:rPr lang="en-ZA" sz="2800" b="1" dirty="0"/>
              <a:t>depth </a:t>
            </a:r>
            <a:r>
              <a:rPr lang="en-ZA" sz="2800" dirty="0"/>
              <a:t>and </a:t>
            </a:r>
            <a:r>
              <a:rPr lang="en-ZA" sz="2800" b="1" dirty="0"/>
              <a:t>complexity</a:t>
            </a:r>
            <a:r>
              <a:rPr lang="en-ZA" sz="2800" dirty="0"/>
              <a:t> of narrative. </a:t>
            </a:r>
          </a:p>
          <a:p>
            <a:r>
              <a:rPr lang="en-ZA" sz="2800" dirty="0"/>
              <a:t>Developing a </a:t>
            </a:r>
            <a:r>
              <a:rPr lang="en-ZA" sz="2800" b="1" dirty="0"/>
              <a:t>critical perspective and analytical approach</a:t>
            </a:r>
            <a:r>
              <a:rPr lang="en-ZA" sz="2800" dirty="0"/>
              <a:t> to how and why forms of history are constructed. </a:t>
            </a:r>
          </a:p>
          <a:p>
            <a:r>
              <a:rPr lang="en-ZA" sz="2800" dirty="0"/>
              <a:t>Instilling a global and continental </a:t>
            </a:r>
            <a:r>
              <a:rPr lang="en-ZA" sz="2800" b="1" dirty="0"/>
              <a:t>African-centred historical consciousness</a:t>
            </a:r>
            <a:r>
              <a:rPr lang="en-ZA" sz="2800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248400"/>
            <a:ext cx="169168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915401" y="6439645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fld id="{9DC7CBB9-8A01-486D-A115-199A907CBFA4}" type="slidenum">
              <a:rPr lang="en-ZA" sz="1200" b="1">
                <a:solidFill>
                  <a:srgbClr val="898989"/>
                </a:solidFill>
              </a:rPr>
              <a:pPr lvl="0" algn="r"/>
              <a:t>7</a:t>
            </a:fld>
            <a:endParaRPr lang="en-ZA" sz="1200" b="1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170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Curriculum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Overview : Grade 10-12 </a:t>
            </a:r>
            <a:endParaRPr lang="en-ZA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240" y="1069743"/>
            <a:ext cx="8610600" cy="5144244"/>
          </a:xfrm>
        </p:spPr>
        <p:txBody>
          <a:bodyPr/>
          <a:lstStyle/>
          <a:p>
            <a:r>
              <a:rPr lang="en-ZA" sz="3000" dirty="0">
                <a:cs typeface="Arial" panose="020B0604020202020204" pitchFamily="34" charset="0"/>
              </a:rPr>
              <a:t>The introduction of oral traditions and folklore as elements of history </a:t>
            </a:r>
            <a:r>
              <a:rPr lang="en-ZA" sz="3000" dirty="0">
                <a:solidFill>
                  <a:srgbClr val="FF0000"/>
                </a:solidFill>
                <a:cs typeface="Arial" panose="020B0604020202020204" pitchFamily="34" charset="0"/>
              </a:rPr>
              <a:t>(e.g. </a:t>
            </a:r>
            <a:r>
              <a:rPr lang="en-ZA" sz="3000" dirty="0" err="1">
                <a:solidFill>
                  <a:srgbClr val="FF0000"/>
                </a:solidFill>
                <a:cs typeface="Arial" panose="020B0604020202020204" pitchFamily="34" charset="0"/>
              </a:rPr>
              <a:t>diboko</a:t>
            </a:r>
            <a:r>
              <a:rPr lang="en-ZA" sz="3000" dirty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  <a:r>
              <a:rPr lang="en-ZA" sz="3000" dirty="0" err="1">
                <a:solidFill>
                  <a:srgbClr val="FF0000"/>
                </a:solidFill>
                <a:cs typeface="Arial" panose="020B0604020202020204" pitchFamily="34" charset="0"/>
              </a:rPr>
              <a:t>izithakazelo</a:t>
            </a:r>
            <a:r>
              <a:rPr lang="en-ZA" sz="3000" dirty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</a:p>
          <a:p>
            <a:r>
              <a:rPr lang="en-ZA" sz="3000" dirty="0">
                <a:cs typeface="Arial" panose="020B0604020202020204" pitchFamily="34" charset="0"/>
              </a:rPr>
              <a:t>Introduction to objects, material culture, physical evidence, and change over time </a:t>
            </a:r>
            <a:r>
              <a:rPr lang="en-ZA" sz="3000" dirty="0">
                <a:solidFill>
                  <a:srgbClr val="FF0000"/>
                </a:solidFill>
                <a:cs typeface="Arial" panose="020B0604020202020204" pitchFamily="34" charset="0"/>
              </a:rPr>
              <a:t>(archaeology) </a:t>
            </a:r>
          </a:p>
          <a:p>
            <a:r>
              <a:rPr lang="en-ZA" sz="3000" dirty="0">
                <a:cs typeface="Arial" panose="020B0604020202020204" pitchFamily="34" charset="0"/>
              </a:rPr>
              <a:t>Introducing internal development of precolonial African society </a:t>
            </a:r>
            <a:r>
              <a:rPr lang="en-ZA" sz="3000" dirty="0">
                <a:solidFill>
                  <a:srgbClr val="FF0000"/>
                </a:solidFill>
                <a:cs typeface="Arial" panose="020B0604020202020204" pitchFamily="34" charset="0"/>
              </a:rPr>
              <a:t>(pre-colonial innovation) </a:t>
            </a:r>
          </a:p>
          <a:p>
            <a:r>
              <a:rPr lang="en-ZA" sz="3000" dirty="0">
                <a:cs typeface="Arial" panose="020B0604020202020204" pitchFamily="34" charset="0"/>
              </a:rPr>
              <a:t>Introducing comparative world history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248400"/>
            <a:ext cx="169168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36853" y="6439645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fld id="{9DC7CBB9-8A01-486D-A115-199A907CBFA4}" type="slidenum">
              <a:rPr lang="en-ZA" sz="1200" b="1">
                <a:solidFill>
                  <a:srgbClr val="898989"/>
                </a:solidFill>
              </a:rPr>
              <a:pPr lvl="0" algn="r"/>
              <a:t>8</a:t>
            </a:fld>
            <a:endParaRPr lang="en-ZA" sz="1200" b="1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677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Curriculum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Overview</a:t>
            </a:r>
            <a:endParaRPr lang="en-ZA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240" y="1069743"/>
            <a:ext cx="8610600" cy="5144244"/>
          </a:xfrm>
        </p:spPr>
        <p:txBody>
          <a:bodyPr/>
          <a:lstStyle/>
          <a:p>
            <a:pPr lvl="0"/>
            <a:r>
              <a:rPr lang="en-ZA" sz="2800" b="1" dirty="0"/>
              <a:t>Archaeology and Palaeontology </a:t>
            </a:r>
            <a:r>
              <a:rPr lang="en-ZA" sz="2800" dirty="0"/>
              <a:t>(use of Material Culture, Carbon dating, dendrochronology and other scientific methods in African history etc.);</a:t>
            </a:r>
          </a:p>
          <a:p>
            <a:r>
              <a:rPr lang="en-ZA" sz="2800" dirty="0"/>
              <a:t>Focus on </a:t>
            </a:r>
            <a:r>
              <a:rPr lang="en-ZA" sz="2800" b="1" dirty="0"/>
              <a:t>Depth Studies </a:t>
            </a:r>
            <a:r>
              <a:rPr lang="en-ZA" sz="2800" dirty="0"/>
              <a:t>(and World History/Global History moving away from the parochial, Eurocentric and Cape-centric history of South Africa); </a:t>
            </a:r>
          </a:p>
          <a:p>
            <a:r>
              <a:rPr lang="en-ZA" sz="2800" dirty="0"/>
              <a:t>Instilling within the learners a </a:t>
            </a:r>
            <a:r>
              <a:rPr lang="en-ZA" sz="2800" b="1" dirty="0"/>
              <a:t>global and continental African-centred historical consciousness</a:t>
            </a:r>
            <a:r>
              <a:rPr lang="en-ZA" sz="2800" dirty="0"/>
              <a:t>, i.e. building global citizens; </a:t>
            </a:r>
          </a:p>
          <a:p>
            <a:r>
              <a:rPr lang="en-ZA" sz="2800" dirty="0"/>
              <a:t>Using a </a:t>
            </a:r>
            <a:r>
              <a:rPr lang="en-ZA" sz="2800" b="1" dirty="0"/>
              <a:t>mixed studies approach </a:t>
            </a:r>
            <a:r>
              <a:rPr lang="en-ZA" sz="2800" dirty="0"/>
              <a:t>(mixing both Chronology and Thematic approach)</a:t>
            </a:r>
          </a:p>
          <a:p>
            <a:endParaRPr lang="en-ZA" sz="2800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248400"/>
            <a:ext cx="169168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36853" y="6439645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fld id="{9DC7CBB9-8A01-486D-A115-199A907CBFA4}" type="slidenum">
              <a:rPr lang="en-ZA" sz="1200" b="1">
                <a:solidFill>
                  <a:srgbClr val="898989"/>
                </a:solidFill>
              </a:rPr>
              <a:pPr lvl="0" algn="r"/>
              <a:t>9</a:t>
            </a:fld>
            <a:endParaRPr lang="en-ZA" sz="1200" b="1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48874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ew DBE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D3AE861F7D934A8EEF51059718E801" ma:contentTypeVersion="16" ma:contentTypeDescription="Create a new document." ma:contentTypeScope="" ma:versionID="3c0bac874bb2cb92175b84b0692f343f">
  <xsd:schema xmlns:xsd="http://www.w3.org/2001/XMLSchema" xmlns:xs="http://www.w3.org/2001/XMLSchema" xmlns:p="http://schemas.microsoft.com/office/2006/metadata/properties" xmlns:ns3="dd134361-f265-4163-8fc1-4c926aae0069" xmlns:ns4="305f9d3d-02c8-4c80-8a29-bbd77b888906" targetNamespace="http://schemas.microsoft.com/office/2006/metadata/properties" ma:root="true" ma:fieldsID="8d327a3b1302205cceed50ae24e9a0e6" ns3:_="" ns4:_="">
    <xsd:import namespace="dd134361-f265-4163-8fc1-4c926aae0069"/>
    <xsd:import namespace="305f9d3d-02c8-4c80-8a29-bbd77b8889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34361-f265-4163-8fc1-4c926aae00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5f9d3d-02c8-4c80-8a29-bbd77b8889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d134361-f265-4163-8fc1-4c926aae0069" xsi:nil="true"/>
  </documentManagement>
</p:properties>
</file>

<file path=customXml/itemProps1.xml><?xml version="1.0" encoding="utf-8"?>
<ds:datastoreItem xmlns:ds="http://schemas.openxmlformats.org/officeDocument/2006/customXml" ds:itemID="{B3A75170-F3AC-4A99-9911-A05E902306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134361-f265-4163-8fc1-4c926aae0069"/>
    <ds:schemaRef ds:uri="305f9d3d-02c8-4c80-8a29-bbd77b8889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B66DE2-EE8A-4621-B1DA-1AEEDDD81B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9706D8-201B-43EB-8171-A6931077DB4F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305f9d3d-02c8-4c80-8a29-bbd77b888906"/>
    <ds:schemaRef ds:uri="dd134361-f265-4163-8fc1-4c926aae0069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daa3af30-e344-4b5e-8b25-377d767a05d2}" enabled="0" method="" siteId="{daa3af30-e344-4b5e-8b25-377d767a0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819</Words>
  <Application>Microsoft Office PowerPoint</Application>
  <PresentationFormat>Widescreen</PresentationFormat>
  <Paragraphs>137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Arial Black</vt:lpstr>
      <vt:lpstr>Calibri</vt:lpstr>
      <vt:lpstr>Century Gothic</vt:lpstr>
      <vt:lpstr>Wingdings</vt:lpstr>
      <vt:lpstr>Theme1</vt:lpstr>
      <vt:lpstr>1_New DBE Presentation template</vt:lpstr>
      <vt:lpstr>         REQUEST FOR INPUTS &amp; COMMENTS ON THE NEW DRAFT HISTORY CURRICULUM GRADES 4-12 08/05/2026          </vt:lpstr>
      <vt:lpstr> PURPOSE </vt:lpstr>
      <vt:lpstr>INTRODUCTION</vt:lpstr>
      <vt:lpstr>Members of the History MTT</vt:lpstr>
      <vt:lpstr>Draft Curriculum Framework </vt:lpstr>
      <vt:lpstr>Curriculum Overview - Grades 4-9 </vt:lpstr>
      <vt:lpstr>Curriculum Overview : Grades 10-12 </vt:lpstr>
      <vt:lpstr>Curriculum Overview : Grade 10-12 </vt:lpstr>
      <vt:lpstr>Curriculum Overview</vt:lpstr>
      <vt:lpstr> REQUEST FOR INPUTS &amp; COMMENTS ON THE DRAFT HISTORY CURRICULUM </vt:lpstr>
      <vt:lpstr> GAZETTES </vt:lpstr>
      <vt:lpstr> NEW DRAFT HISTORY CAPS DOCUMENTS </vt:lpstr>
      <vt:lpstr> TEMPLATE FOR INPUTS &amp; COMMENTS </vt:lpstr>
      <vt:lpstr> DBE WEBSITE LINK </vt:lpstr>
      <vt:lpstr> CONCLUSION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Nkosi.A</dc:creator>
  <cp:lastModifiedBy>Rakgoathe, Pule</cp:lastModifiedBy>
  <cp:revision>17</cp:revision>
  <dcterms:created xsi:type="dcterms:W3CDTF">2026-01-15T14:53:04Z</dcterms:created>
  <dcterms:modified xsi:type="dcterms:W3CDTF">2026-05-14T10:14:43Z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0x01010058D3AE861F7D934A8EEF51059718E801</vt:lpwstr>
  </property>
</Properties>
</file>