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9" r:id="rId3"/>
    <p:sldId id="1632" r:id="rId4"/>
    <p:sldId id="260" r:id="rId5"/>
    <p:sldId id="8518" r:id="rId6"/>
    <p:sldId id="330" r:id="rId7"/>
    <p:sldId id="1634" r:id="rId8"/>
    <p:sldId id="8521" r:id="rId9"/>
    <p:sldId id="8533" r:id="rId10"/>
    <p:sldId id="8535" r:id="rId11"/>
    <p:sldId id="257" r:id="rId12"/>
    <p:sldId id="8520" r:id="rId13"/>
    <p:sldId id="8534" r:id="rId14"/>
    <p:sldId id="8531" r:id="rId15"/>
    <p:sldId id="8532" r:id="rId16"/>
    <p:sldId id="8528" r:id="rId17"/>
    <p:sldId id="8529" r:id="rId18"/>
    <p:sldId id="264" r:id="rId19"/>
    <p:sldId id="266" r:id="rId20"/>
    <p:sldId id="268" r:id="rId21"/>
    <p:sldId id="1631" r:id="rId22"/>
    <p:sldId id="8525" r:id="rId23"/>
    <p:sldId id="1642" r:id="rId24"/>
    <p:sldId id="265" r:id="rId25"/>
    <p:sldId id="1643" r:id="rId26"/>
    <p:sldId id="258" r:id="rId27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8DAC81B-1A0E-2005-A3A3-3A9E4A5C41CB}" name="Mhlongo, Sindiswa" initials="SM" userId="S::Mhlongo.S@dbe.gov.za::e92b6433-1f53-4077-8fcd-630960e73f5b" providerId="AD"/>
  <p188:author id="{1A17DF28-AC10-5C64-782E-0C50328B4B85}" name="Ngcobo, Jabulani" initials="JN" userId="S::Ngcobo.J@dbe.gov.za::571f1585-9f0b-462a-94ef-03d12aaa8ee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>
      <p:cViewPr varScale="1">
        <p:scale>
          <a:sx n="70" d="100"/>
          <a:sy n="70" d="100"/>
        </p:scale>
        <p:origin x="12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3F69D-E187-4D48-BAC2-8F6FD42EAE46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14FA1-ED40-4530-BA3C-8732BA597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966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E068E5-36EE-4C31-8925-BAB106322525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C1011-85F4-4F3F-8962-725340665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21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Equality is about giving people the same thing, irrespective of their circumstances, while equity is about ensuring fairness in every situation.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C1011-85F4-4F3F-8962-7253406657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04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54420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59249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10363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1440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7074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35147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46379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17489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24921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031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15274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8102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8910" y="1052736"/>
            <a:ext cx="6120680" cy="1470025"/>
          </a:xfrm>
        </p:spPr>
        <p:txBody>
          <a:bodyPr>
            <a:normAutofit fontScale="90000"/>
          </a:bodyPr>
          <a:lstStyle/>
          <a:p>
            <a:r>
              <a:rPr lang="en-ZA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SOUTH AFRICAN PRINCIPALS’ASSOCIATION 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2748166"/>
            <a:ext cx="7704856" cy="1470025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he role of SAPA in strengthening school leadership capacity for the implementation of Inclusive Education Practices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468910" y="4335238"/>
            <a:ext cx="6400800" cy="1470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24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15 May 2026</a:t>
            </a:r>
          </a:p>
          <a:p>
            <a:r>
              <a:rPr lang="en-ZA" sz="24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Ms. SA Mhlongo</a:t>
            </a:r>
          </a:p>
        </p:txBody>
      </p:sp>
    </p:spTree>
    <p:extLst>
      <p:ext uri="{BB962C8B-B14F-4D97-AF65-F5344CB8AC3E}">
        <p14:creationId xmlns:p14="http://schemas.microsoft.com/office/powerpoint/2010/main" val="4178644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82B33-E9CC-31BD-A231-EFE6AAE65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3BF76-1CF6-FA4E-7F96-C94890D53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0"/>
            <a:ext cx="7272808" cy="126876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WHY INCLUSIVE EDUCATION MATTERS?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9BDCF-05DF-78ED-3C6F-68EB4C9BA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268760"/>
            <a:ext cx="8142276" cy="504056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algn="just"/>
            <a:r>
              <a:rPr lang="en-GB" sz="2800" dirty="0">
                <a:latin typeface="Century Gothic" panose="020B0502020202020204" pitchFamily="34" charset="0"/>
              </a:rPr>
              <a:t>Inclusive education is </a:t>
            </a:r>
            <a:r>
              <a:rPr lang="en-GB" sz="2800" b="1" dirty="0">
                <a:latin typeface="Century Gothic" panose="020B0502020202020204" pitchFamily="34" charset="0"/>
              </a:rPr>
              <a:t>not just policy </a:t>
            </a:r>
            <a:r>
              <a:rPr lang="en-GB" sz="2800" dirty="0">
                <a:latin typeface="Century Gothic" panose="020B0502020202020204" pitchFamily="34" charset="0"/>
              </a:rPr>
              <a:t>— it's a </a:t>
            </a:r>
            <a:r>
              <a:rPr lang="en-GB" sz="2800" b="1" dirty="0">
                <a:latin typeface="Century Gothic" panose="020B0502020202020204" pitchFamily="34" charset="0"/>
              </a:rPr>
              <a:t>moral</a:t>
            </a:r>
            <a:r>
              <a:rPr lang="en-GB" sz="2800" dirty="0">
                <a:latin typeface="Century Gothic" panose="020B0502020202020204" pitchFamily="34" charset="0"/>
              </a:rPr>
              <a:t> and </a:t>
            </a:r>
            <a:r>
              <a:rPr lang="en-GB" sz="2800" b="1" dirty="0">
                <a:latin typeface="Century Gothic" panose="020B0502020202020204" pitchFamily="34" charset="0"/>
              </a:rPr>
              <a:t>constitutional duty.</a:t>
            </a:r>
          </a:p>
          <a:p>
            <a:pPr algn="just"/>
            <a:r>
              <a:rPr lang="en-GB" sz="2800" dirty="0">
                <a:latin typeface="Century Gothic" panose="020B0502020202020204" pitchFamily="34" charset="0"/>
              </a:rPr>
              <a:t>It is rooted in South Africa’s fight against </a:t>
            </a:r>
            <a:r>
              <a:rPr lang="en-GB" sz="2800" b="1" dirty="0">
                <a:latin typeface="Century Gothic" panose="020B0502020202020204" pitchFamily="34" charset="0"/>
              </a:rPr>
              <a:t>inequality, and exclusion</a:t>
            </a:r>
            <a:r>
              <a:rPr lang="en-GB" sz="2800" dirty="0">
                <a:latin typeface="Century Gothic" panose="020B0502020202020204" pitchFamily="34" charset="0"/>
              </a:rPr>
              <a:t>. </a:t>
            </a:r>
          </a:p>
          <a:p>
            <a:pPr algn="just"/>
            <a:r>
              <a:rPr lang="en-GB" sz="2800" dirty="0">
                <a:latin typeface="Century Gothic" panose="020B0502020202020204" pitchFamily="34" charset="0"/>
              </a:rPr>
              <a:t>It aims to </a:t>
            </a:r>
            <a:r>
              <a:rPr lang="en-GB" sz="2800" b="1" dirty="0">
                <a:latin typeface="Century Gothic" panose="020B0502020202020204" pitchFamily="34" charset="0"/>
              </a:rPr>
              <a:t>break down systemic barriers</a:t>
            </a:r>
            <a:r>
              <a:rPr lang="en-GB" sz="2800" dirty="0">
                <a:latin typeface="Century Gothic" panose="020B0502020202020204" pitchFamily="34" charset="0"/>
              </a:rPr>
              <a:t> and </a:t>
            </a:r>
            <a:r>
              <a:rPr lang="en-GB" sz="2800" b="1" dirty="0">
                <a:latin typeface="Century Gothic" panose="020B0502020202020204" pitchFamily="34" charset="0"/>
              </a:rPr>
              <a:t>uphold </a:t>
            </a:r>
            <a:r>
              <a:rPr lang="en-GB" sz="2800" dirty="0">
                <a:latin typeface="Century Gothic" panose="020B0502020202020204" pitchFamily="34" charset="0"/>
              </a:rPr>
              <a:t>the principles of</a:t>
            </a:r>
            <a:r>
              <a:rPr lang="en-GB" sz="2800" b="1" dirty="0">
                <a:latin typeface="Century Gothic" panose="020B0502020202020204" pitchFamily="34" charset="0"/>
              </a:rPr>
              <a:t> equity</a:t>
            </a:r>
            <a:r>
              <a:rPr lang="en-GB" sz="2800" dirty="0">
                <a:latin typeface="Century Gothic" panose="020B0502020202020204" pitchFamily="34" charset="0"/>
              </a:rPr>
              <a:t>, </a:t>
            </a:r>
            <a:r>
              <a:rPr lang="en-GB" sz="2800" b="1" dirty="0">
                <a:latin typeface="Century Gothic" panose="020B0502020202020204" pitchFamily="34" charset="0"/>
              </a:rPr>
              <a:t>dignity</a:t>
            </a:r>
            <a:r>
              <a:rPr lang="en-GB" sz="2800" dirty="0">
                <a:latin typeface="Century Gothic" panose="020B0502020202020204" pitchFamily="34" charset="0"/>
              </a:rPr>
              <a:t>, and </a:t>
            </a:r>
            <a:r>
              <a:rPr lang="en-GB" sz="2800" b="1" dirty="0">
                <a:latin typeface="Century Gothic" panose="020B0502020202020204" pitchFamily="34" charset="0"/>
              </a:rPr>
              <a:t>justice</a:t>
            </a:r>
            <a:r>
              <a:rPr lang="en-GB" sz="2800" dirty="0">
                <a:latin typeface="Century Gothic" panose="020B0502020202020204" pitchFamily="34" charset="0"/>
              </a:rPr>
              <a:t> for every learner.</a:t>
            </a:r>
          </a:p>
          <a:p>
            <a:pPr algn="just"/>
            <a:r>
              <a:rPr lang="en-GB" sz="2800" dirty="0">
                <a:latin typeface="Century Gothic" panose="020B0502020202020204" pitchFamily="34" charset="0"/>
              </a:rPr>
              <a:t>Inclusive education means ensuring every learner feels a </a:t>
            </a:r>
            <a:r>
              <a:rPr lang="en-GB" sz="2800" b="1" dirty="0">
                <a:latin typeface="Century Gothic" panose="020B0502020202020204" pitchFamily="34" charset="0"/>
              </a:rPr>
              <a:t>sense of belonging</a:t>
            </a:r>
            <a:r>
              <a:rPr lang="en-GB" sz="2800" dirty="0">
                <a:latin typeface="Century Gothic" panose="020B0502020202020204" pitchFamily="34" charset="0"/>
              </a:rPr>
              <a:t>, can </a:t>
            </a:r>
            <a:r>
              <a:rPr lang="en-GB" sz="2800" b="1" dirty="0">
                <a:latin typeface="Century Gothic" panose="020B0502020202020204" pitchFamily="34" charset="0"/>
              </a:rPr>
              <a:t>actively participate</a:t>
            </a:r>
            <a:r>
              <a:rPr lang="en-GB" sz="2800" dirty="0">
                <a:latin typeface="Century Gothic" panose="020B0502020202020204" pitchFamily="34" charset="0"/>
              </a:rPr>
              <a:t>, and </a:t>
            </a:r>
            <a:r>
              <a:rPr lang="en-GB" sz="2800" b="1" dirty="0">
                <a:latin typeface="Century Gothic" panose="020B0502020202020204" pitchFamily="34" charset="0"/>
              </a:rPr>
              <a:t>receives</a:t>
            </a:r>
            <a:r>
              <a:rPr lang="en-GB" sz="2800" dirty="0">
                <a:latin typeface="Century Gothic" panose="020B0502020202020204" pitchFamily="34" charset="0"/>
              </a:rPr>
              <a:t> the support they need. </a:t>
            </a:r>
          </a:p>
          <a:p>
            <a:pPr algn="just"/>
            <a:r>
              <a:rPr lang="en-GB" sz="2800" b="1" dirty="0">
                <a:latin typeface="Century Gothic" panose="020B0502020202020204" pitchFamily="34" charset="0"/>
              </a:rPr>
              <a:t>Teaching methods</a:t>
            </a:r>
            <a:r>
              <a:rPr lang="en-GB" sz="2800" dirty="0">
                <a:latin typeface="Century Gothic" panose="020B0502020202020204" pitchFamily="34" charset="0"/>
              </a:rPr>
              <a:t>, </a:t>
            </a:r>
            <a:r>
              <a:rPr lang="en-GB" sz="2800" b="1" dirty="0">
                <a:latin typeface="Century Gothic" panose="020B0502020202020204" pitchFamily="34" charset="0"/>
              </a:rPr>
              <a:t>curricula</a:t>
            </a:r>
            <a:r>
              <a:rPr lang="en-GB" sz="2800" dirty="0">
                <a:latin typeface="Century Gothic" panose="020B0502020202020204" pitchFamily="34" charset="0"/>
              </a:rPr>
              <a:t>, </a:t>
            </a:r>
            <a:r>
              <a:rPr lang="en-GB" sz="2800" b="1" dirty="0">
                <a:latin typeface="Century Gothic" panose="020B0502020202020204" pitchFamily="34" charset="0"/>
              </a:rPr>
              <a:t>infrastructure</a:t>
            </a:r>
            <a:r>
              <a:rPr lang="en-GB" sz="2800" dirty="0">
                <a:latin typeface="Century Gothic" panose="020B0502020202020204" pitchFamily="34" charset="0"/>
              </a:rPr>
              <a:t>, and </a:t>
            </a:r>
            <a:r>
              <a:rPr lang="en-GB" sz="2800" b="1" dirty="0">
                <a:latin typeface="Century Gothic" panose="020B0502020202020204" pitchFamily="34" charset="0"/>
              </a:rPr>
              <a:t>attitudes</a:t>
            </a:r>
            <a:r>
              <a:rPr lang="en-GB" sz="2800" dirty="0">
                <a:latin typeface="Century Gothic" panose="020B0502020202020204" pitchFamily="34" charset="0"/>
              </a:rPr>
              <a:t> must embrace diversity — enabling all children to </a:t>
            </a:r>
            <a:r>
              <a:rPr lang="en-GB" sz="2800" b="1" dirty="0">
                <a:latin typeface="Century Gothic" panose="020B0502020202020204" pitchFamily="34" charset="0"/>
              </a:rPr>
              <a:t>thrive</a:t>
            </a:r>
            <a:r>
              <a:rPr lang="en-GB" sz="2800" dirty="0">
                <a:latin typeface="Century Gothic" panose="020B0502020202020204" pitchFamily="34" charset="0"/>
              </a:rPr>
              <a:t>, regardless of background or ability.</a:t>
            </a:r>
            <a:endParaRPr lang="en-US" sz="2800" dirty="0">
              <a:latin typeface="Century Gothic" panose="020B0502020202020204" pitchFamily="34" charset="0"/>
            </a:endParaRPr>
          </a:p>
          <a:p>
            <a:pPr algn="just"/>
            <a:endParaRPr lang="en-ZA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169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7272808" cy="126876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WHY INCLUSIVE EDUCATION MATTERS?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142276" cy="504056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en-GB" sz="2800" dirty="0">
                <a:latin typeface="Century Gothic" panose="020B0502020202020204" pitchFamily="34" charset="0"/>
              </a:rPr>
              <a:t>Education White Paper 6 directs on how the country must go about building a </a:t>
            </a:r>
            <a:r>
              <a:rPr lang="en-GB" sz="2800" b="1" dirty="0">
                <a:latin typeface="Century Gothic" panose="020B0502020202020204" pitchFamily="34" charset="0"/>
              </a:rPr>
              <a:t>single, inclusive system of education and training, by</a:t>
            </a:r>
            <a:r>
              <a:rPr lang="en-GB" sz="2800" dirty="0">
                <a:latin typeface="Century Gothic" panose="020B0502020202020204" pitchFamily="34" charset="0"/>
              </a:rPr>
              <a:t> </a:t>
            </a:r>
            <a:r>
              <a:rPr lang="en-GB" sz="2800" b="1" dirty="0">
                <a:latin typeface="Century Gothic" panose="020B0502020202020204" pitchFamily="34" charset="0"/>
              </a:rPr>
              <a:t>designation and conversion of 500 ordinary public schools to full-service schools</a:t>
            </a:r>
            <a:r>
              <a:rPr lang="en-GB" sz="2800" dirty="0">
                <a:latin typeface="Century Gothic" panose="020B0502020202020204" pitchFamily="34" charset="0"/>
              </a:rPr>
              <a:t>. </a:t>
            </a:r>
          </a:p>
          <a:p>
            <a:pPr algn="just"/>
            <a:r>
              <a:rPr lang="en-GB" sz="2800" dirty="0">
                <a:latin typeface="Century Gothic" panose="020B0502020202020204" pitchFamily="34" charset="0"/>
              </a:rPr>
              <a:t>By the end of </a:t>
            </a:r>
            <a:r>
              <a:rPr lang="en-GB" sz="2800" b="1" dirty="0">
                <a:latin typeface="Century Gothic" panose="020B0502020202020204" pitchFamily="34" charset="0"/>
              </a:rPr>
              <a:t>2018</a:t>
            </a:r>
            <a:r>
              <a:rPr lang="en-GB" sz="2800" dirty="0">
                <a:latin typeface="Century Gothic" panose="020B0502020202020204" pitchFamily="34" charset="0"/>
              </a:rPr>
              <a:t>, PEDs had already designated </a:t>
            </a:r>
            <a:r>
              <a:rPr lang="en-GB" sz="2800" b="1" dirty="0">
                <a:latin typeface="Century Gothic" panose="020B0502020202020204" pitchFamily="34" charset="0"/>
              </a:rPr>
              <a:t>848 FSSs</a:t>
            </a:r>
            <a:r>
              <a:rPr lang="en-GB" sz="2800" dirty="0">
                <a:latin typeface="Century Gothic" panose="020B0502020202020204" pitchFamily="34" charset="0"/>
              </a:rPr>
              <a:t>, which has exceeded the sector’s target.</a:t>
            </a:r>
          </a:p>
          <a:p>
            <a:pPr algn="just"/>
            <a:r>
              <a:rPr lang="en-GB" sz="2800" dirty="0">
                <a:latin typeface="Century Gothic" panose="020B0502020202020204" pitchFamily="34" charset="0"/>
              </a:rPr>
              <a:t>The Auditor-General’s finding in 2018 was that most designated FSSs were not functioning effectively. </a:t>
            </a:r>
          </a:p>
          <a:p>
            <a:pPr algn="just"/>
            <a:r>
              <a:rPr lang="en-GB" sz="2800" dirty="0">
                <a:latin typeface="Century Gothic" panose="020B0502020202020204" pitchFamily="34" charset="0"/>
              </a:rPr>
              <a:t>DBE: Inclusive Education Directorate also realised that FSSs are becoming a watered-down version of special schools, which is creating a </a:t>
            </a:r>
            <a:r>
              <a:rPr lang="en-GB" sz="2800" b="1" dirty="0">
                <a:latin typeface="Century Gothic" panose="020B0502020202020204" pitchFamily="34" charset="0"/>
              </a:rPr>
              <a:t>dual system of education</a:t>
            </a:r>
            <a:r>
              <a:rPr lang="en-GB" sz="2800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n-GB" sz="2800" dirty="0">
                <a:latin typeface="Century Gothic" panose="020B0502020202020204" pitchFamily="34" charset="0"/>
              </a:rPr>
              <a:t>How can we have a system that is generating both? (</a:t>
            </a:r>
            <a:r>
              <a:rPr lang="en-GB" sz="2800" b="1" dirty="0">
                <a:latin typeface="Century Gothic" panose="020B0502020202020204" pitchFamily="34" charset="0"/>
              </a:rPr>
              <a:t>Inclusion</a:t>
            </a:r>
            <a:r>
              <a:rPr lang="en-GB" sz="2800" dirty="0">
                <a:latin typeface="Century Gothic" panose="020B0502020202020204" pitchFamily="34" charset="0"/>
              </a:rPr>
              <a:t> and </a:t>
            </a:r>
            <a:r>
              <a:rPr lang="en-GB" sz="2800" b="1" dirty="0">
                <a:latin typeface="Century Gothic" panose="020B0502020202020204" pitchFamily="34" charset="0"/>
              </a:rPr>
              <a:t>exclusion</a:t>
            </a:r>
            <a:r>
              <a:rPr lang="en-GB" sz="2800" dirty="0">
                <a:latin typeface="Century Gothic" panose="020B0502020202020204" pitchFamily="34" charset="0"/>
              </a:rPr>
              <a:t>)</a:t>
            </a:r>
          </a:p>
          <a:p>
            <a:pPr algn="just"/>
            <a:r>
              <a:rPr lang="en-GB" sz="2800" dirty="0">
                <a:latin typeface="Century Gothic" panose="020B0502020202020204" pitchFamily="34" charset="0"/>
              </a:rPr>
              <a:t>What can we discourage it to stop generating exclusion? (</a:t>
            </a:r>
            <a:r>
              <a:rPr lang="en-GB" sz="2800" b="1" dirty="0">
                <a:latin typeface="Century Gothic" panose="020B0502020202020204" pitchFamily="34" charset="0"/>
              </a:rPr>
              <a:t>Our decisions</a:t>
            </a:r>
            <a:r>
              <a:rPr lang="en-GB" sz="2800" dirty="0">
                <a:latin typeface="Century Gothic" panose="020B0502020202020204" pitchFamily="34" charset="0"/>
              </a:rPr>
              <a:t>, </a:t>
            </a:r>
            <a:r>
              <a:rPr lang="en-GB" sz="2800" b="1" dirty="0">
                <a:latin typeface="Century Gothic" panose="020B0502020202020204" pitchFamily="34" charset="0"/>
              </a:rPr>
              <a:t>what we do</a:t>
            </a:r>
            <a:r>
              <a:rPr lang="en-GB" sz="2800" dirty="0">
                <a:latin typeface="Century Gothic" panose="020B0502020202020204" pitchFamily="34" charset="0"/>
              </a:rPr>
              <a:t>, </a:t>
            </a:r>
            <a:r>
              <a:rPr lang="en-GB" sz="2800" b="1" dirty="0">
                <a:latin typeface="Century Gothic" panose="020B0502020202020204" pitchFamily="34" charset="0"/>
              </a:rPr>
              <a:t>our practices</a:t>
            </a:r>
            <a:r>
              <a:rPr lang="en-GB" sz="2800" dirty="0">
                <a:latin typeface="Century Gothic" panose="020B0502020202020204" pitchFamily="34" charset="0"/>
              </a:rPr>
              <a:t>, </a:t>
            </a:r>
            <a:r>
              <a:rPr lang="en-GB" sz="2800" b="1" dirty="0">
                <a:latin typeface="Century Gothic" panose="020B0502020202020204" pitchFamily="34" charset="0"/>
              </a:rPr>
              <a:t>how we distribute resources</a:t>
            </a:r>
            <a:r>
              <a:rPr lang="en-GB" sz="2800" dirty="0">
                <a:latin typeface="Century Gothic" panose="020B0502020202020204" pitchFamily="34" charset="0"/>
              </a:rPr>
              <a:t>, </a:t>
            </a:r>
            <a:r>
              <a:rPr lang="en-GB" sz="2800" b="1" dirty="0">
                <a:latin typeface="Century Gothic" panose="020B0502020202020204" pitchFamily="34" charset="0"/>
              </a:rPr>
              <a:t>how we understand support</a:t>
            </a:r>
            <a:r>
              <a:rPr lang="en-GB" sz="2800" dirty="0">
                <a:latin typeface="Century Gothic" panose="020B0502020202020204" pitchFamily="34" charset="0"/>
              </a:rPr>
              <a:t>, </a:t>
            </a:r>
            <a:r>
              <a:rPr lang="en-GB" sz="2800" b="1" dirty="0">
                <a:latin typeface="Century Gothic" panose="020B0502020202020204" pitchFamily="34" charset="0"/>
              </a:rPr>
              <a:t>how we monitor</a:t>
            </a:r>
            <a:r>
              <a:rPr lang="en-GB" sz="2800" dirty="0">
                <a:latin typeface="Century Gothic" panose="020B0502020202020204" pitchFamily="34" charset="0"/>
              </a:rPr>
              <a:t>, and </a:t>
            </a:r>
            <a:r>
              <a:rPr lang="en-GB" sz="2800" b="1" dirty="0">
                <a:latin typeface="Century Gothic" panose="020B0502020202020204" pitchFamily="34" charset="0"/>
              </a:rPr>
              <a:t>what we monitor</a:t>
            </a:r>
            <a:r>
              <a:rPr lang="en-GB" sz="2800" dirty="0">
                <a:latin typeface="Century Gothic" panose="020B0502020202020204" pitchFamily="34" charset="0"/>
              </a:rPr>
              <a:t>)</a:t>
            </a:r>
            <a:endParaRPr lang="en-US" sz="2800" dirty="0">
              <a:latin typeface="Century Gothic" panose="020B0502020202020204" pitchFamily="34" charset="0"/>
            </a:endParaRPr>
          </a:p>
          <a:p>
            <a:pPr algn="just"/>
            <a:endParaRPr lang="en-ZA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356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C3113-B54E-CF87-6C7F-41E3B9EF4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32642-AC44-863B-F5DF-54A942E1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18" y="0"/>
            <a:ext cx="8212390" cy="1052736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ALIGNMENT WITH NATIONAL &amp; INTERNATIONAL POLICIES AND LEGAL FRAMEWORK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DB81F-3C4E-A08F-8A70-ED1883B29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18" y="1196751"/>
            <a:ext cx="9111982" cy="492941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entury Gothic" panose="020B0502020202020204" pitchFamily="34" charset="0"/>
              </a:rPr>
              <a:t>Strong understanding of national policies ensures effective school-level inclusive education implementation (</a:t>
            </a:r>
            <a:r>
              <a:rPr lang="en-US" sz="2400" b="1" dirty="0">
                <a:latin typeface="Century Gothic" panose="020B0502020202020204" pitchFamily="34" charset="0"/>
              </a:rPr>
              <a:t>policy alignment</a:t>
            </a:r>
            <a:r>
              <a:rPr lang="en-US" sz="2400" dirty="0">
                <a:latin typeface="Century Gothic" panose="020B0502020202020204" pitchFamily="34" charset="0"/>
              </a:rPr>
              <a:t>).</a:t>
            </a:r>
            <a:endParaRPr lang="en-US" sz="2400" b="1" dirty="0">
              <a:latin typeface="Century Gothic" panose="020B0502020202020204" pitchFamily="34" charset="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entury Gothic" panose="020B0502020202020204" pitchFamily="34" charset="0"/>
              </a:rPr>
              <a:t>School managers and governing bodies identify barriers, establish support teams, and oversee inclusive education practices (</a:t>
            </a:r>
            <a:r>
              <a:rPr lang="en-US" sz="2400" b="1" dirty="0">
                <a:latin typeface="Century Gothic" panose="020B0502020202020204" pitchFamily="34" charset="0"/>
              </a:rPr>
              <a:t>management and governance roles</a:t>
            </a:r>
            <a:r>
              <a:rPr lang="en-US" sz="2400" dirty="0">
                <a:latin typeface="Century Gothic" panose="020B0502020202020204" pitchFamily="34" charset="0"/>
              </a:rPr>
              <a:t>).</a:t>
            </a:r>
            <a:endParaRPr lang="en-US" sz="2400" b="1" dirty="0">
              <a:latin typeface="Century Gothic" panose="020B0502020202020204" pitchFamily="34" charset="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entury Gothic" panose="020B0502020202020204" pitchFamily="34" charset="0"/>
              </a:rPr>
              <a:t>Policies like SIAS and South African Schools Act guide screening, support, admissions, and anti-discrimination efforts (</a:t>
            </a:r>
            <a:r>
              <a:rPr lang="en-US" sz="2400" b="1" dirty="0" err="1">
                <a:latin typeface="Century Gothic" panose="020B0502020202020204" pitchFamily="34" charset="0"/>
              </a:rPr>
              <a:t>operationalise</a:t>
            </a:r>
            <a:r>
              <a:rPr lang="en-US" sz="2400" b="1" dirty="0">
                <a:latin typeface="Century Gothic" panose="020B0502020202020204" pitchFamily="34" charset="0"/>
              </a:rPr>
              <a:t> legal frameworks</a:t>
            </a:r>
            <a:r>
              <a:rPr lang="en-US" sz="2400" dirty="0">
                <a:latin typeface="Century Gothic" panose="020B0502020202020204" pitchFamily="34" charset="0"/>
              </a:rPr>
              <a:t>).</a:t>
            </a:r>
            <a:endParaRPr lang="en-US" sz="2400" b="1" dirty="0">
              <a:latin typeface="Century Gothic" panose="020B0502020202020204" pitchFamily="34" charset="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entury Gothic" panose="020B0502020202020204" pitchFamily="34" charset="0"/>
              </a:rPr>
              <a:t>Aligning plans and budgets with national frameworks fosters coherence, accountability, and sustainable inclusive education (</a:t>
            </a:r>
            <a:r>
              <a:rPr lang="en-US" sz="2400" b="1" dirty="0">
                <a:latin typeface="Century Gothic" panose="020B0502020202020204" pitchFamily="34" charset="0"/>
              </a:rPr>
              <a:t>ensuring accountability and sustainability</a:t>
            </a:r>
            <a:r>
              <a:rPr lang="en-US" sz="2400" dirty="0">
                <a:latin typeface="Century Gothic" panose="020B0502020202020204" pitchFamily="34" charset="0"/>
              </a:rPr>
              <a:t>).</a:t>
            </a:r>
          </a:p>
          <a:p>
            <a:pPr marL="0" indent="0" algn="just">
              <a:buNone/>
            </a:pPr>
            <a:endParaRPr lang="en-U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558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55D5D-6397-9FBC-292D-AD5A04055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45B40-6C82-A3C4-ABFF-14E1B886E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3"/>
            <a:ext cx="7328520" cy="86409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WHAT SHOULD BE DONE TO DRIVE INCLUSION?</a:t>
            </a:r>
            <a:r>
              <a:rPr lang="en-ZA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46710-D6C2-767D-9D12-3DFB74859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843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257175" lvl="0" indent="-257175" algn="just" defTabSz="685800"/>
            <a:r>
              <a:rPr lang="en-GB" sz="2800" dirty="0">
                <a:solidFill>
                  <a:prstClr val="black"/>
                </a:solidFill>
                <a:latin typeface="Century Gothic" panose="020B0502020202020204" pitchFamily="34" charset="0"/>
              </a:rPr>
              <a:t>Acknowledge that </a:t>
            </a:r>
            <a:r>
              <a:rPr lang="en-GB" sz="2800" b="1" dirty="0">
                <a:solidFill>
                  <a:prstClr val="black"/>
                </a:solidFill>
                <a:latin typeface="Century Gothic" panose="020B0502020202020204" pitchFamily="34" charset="0"/>
              </a:rPr>
              <a:t>all children and learners can learn and need support</a:t>
            </a:r>
            <a:r>
              <a:rPr lang="en-GB" sz="280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</a:p>
          <a:p>
            <a:pPr marL="257175" lvl="0" indent="-257175" algn="just" defTabSz="685800"/>
            <a:r>
              <a:rPr lang="en-GB" sz="2800" b="1" dirty="0">
                <a:solidFill>
                  <a:prstClr val="black"/>
                </a:solidFill>
                <a:latin typeface="Century Gothic" panose="020B0502020202020204" pitchFamily="34" charset="0"/>
              </a:rPr>
              <a:t>Enabling education structures, systems, and learning methodologies</a:t>
            </a:r>
            <a:r>
              <a:rPr lang="en-GB" sz="2800" dirty="0">
                <a:solidFill>
                  <a:prstClr val="black"/>
                </a:solidFill>
                <a:latin typeface="Century Gothic" panose="020B0502020202020204" pitchFamily="34" charset="0"/>
              </a:rPr>
              <a:t> to meet the needs of all learners.</a:t>
            </a:r>
          </a:p>
          <a:p>
            <a:pPr marL="257175" lvl="0" indent="-257175" algn="just" defTabSz="685800"/>
            <a:r>
              <a:rPr lang="en-GB" sz="2800" b="1" dirty="0">
                <a:solidFill>
                  <a:prstClr val="black"/>
                </a:solidFill>
                <a:latin typeface="Century Gothic" panose="020B0502020202020204" pitchFamily="34" charset="0"/>
              </a:rPr>
              <a:t>Acknowledge and respect differences in learners</a:t>
            </a:r>
            <a:r>
              <a:rPr lang="en-GB" sz="2800" dirty="0">
                <a:solidFill>
                  <a:prstClr val="black"/>
                </a:solidFill>
                <a:latin typeface="Century Gothic" panose="020B0502020202020204" pitchFamily="34" charset="0"/>
              </a:rPr>
              <a:t>, whether due to age, gender, ethnicity, language, class, disability, HIV or other infectious diseases.</a:t>
            </a:r>
          </a:p>
          <a:p>
            <a:pPr marL="257175" lvl="0" indent="-257175" algn="just" defTabSz="685800"/>
            <a:r>
              <a:rPr lang="en-GB" sz="2800" b="1" dirty="0">
                <a:solidFill>
                  <a:prstClr val="black"/>
                </a:solidFill>
                <a:latin typeface="Century Gothic" panose="020B0502020202020204" pitchFamily="34" charset="0"/>
              </a:rPr>
              <a:t>Changing attitudes, behaviours, teaching methods, curricula, and environment </a:t>
            </a:r>
            <a:r>
              <a:rPr lang="en-GB" sz="2800" dirty="0">
                <a:solidFill>
                  <a:prstClr val="black"/>
                </a:solidFill>
                <a:latin typeface="Century Gothic" panose="020B0502020202020204" pitchFamily="34" charset="0"/>
              </a:rPr>
              <a:t>to meet the needs of all learners. </a:t>
            </a:r>
          </a:p>
          <a:p>
            <a:pPr marL="257175" lvl="0" indent="-257175" algn="just" defTabSz="685800"/>
            <a:r>
              <a:rPr lang="en-GB" sz="2800" b="1" dirty="0">
                <a:solidFill>
                  <a:prstClr val="black"/>
                </a:solidFill>
                <a:latin typeface="Century Gothic" panose="020B0502020202020204" pitchFamily="34" charset="0"/>
              </a:rPr>
              <a:t>Maximising the participation of all learners</a:t>
            </a:r>
            <a:r>
              <a:rPr lang="en-GB" sz="2800" dirty="0">
                <a:solidFill>
                  <a:prstClr val="black"/>
                </a:solidFill>
                <a:latin typeface="Century Gothic" panose="020B0502020202020204" pitchFamily="34" charset="0"/>
              </a:rPr>
              <a:t> in the culture and the curriculum of educational institutions and </a:t>
            </a:r>
            <a:r>
              <a:rPr lang="en-GB" sz="2800" b="1" dirty="0">
                <a:solidFill>
                  <a:prstClr val="black"/>
                </a:solidFill>
                <a:latin typeface="Century Gothic" panose="020B0502020202020204" pitchFamily="34" charset="0"/>
              </a:rPr>
              <a:t>uncovering and addressing barriers to learning</a:t>
            </a:r>
            <a:r>
              <a:rPr lang="en-GB" sz="2800" dirty="0">
                <a:solidFill>
                  <a:prstClr val="black"/>
                </a:solidFill>
                <a:latin typeface="Century Gothic" panose="020B0502020202020204" pitchFamily="34" charset="0"/>
              </a:rPr>
              <a:t>. </a:t>
            </a:r>
          </a:p>
          <a:p>
            <a:pPr marL="257175" lvl="0" indent="-257175" algn="just" defTabSz="685800"/>
            <a:endParaRPr lang="en-GB" sz="28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3CF49F-52C4-B66E-6EE9-F959D6A2D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52120" y="6309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7EF771-2B50-4573-84B4-5C96B4F32DD9}" type="slidenum">
              <a:rPr lang="en-ZA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ZA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745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09E81-D85F-D7B1-02B8-6AD369F2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2C1F7-A00C-F634-E56E-D08548EB1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18" y="0"/>
            <a:ext cx="8212390" cy="908721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STRENGTHENING SMT LEADERSHIP FOR INCLUSIVE EDUCATION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86385-8205-B7C5-C8BF-0300B3EC0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18" y="908721"/>
            <a:ext cx="9111982" cy="521744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entury Gothic" panose="020B0502020202020204" pitchFamily="34" charset="0"/>
              </a:rPr>
              <a:t>SMTs are essential in implementing inclusive education policies and fostering a school culture that respects diversity (</a:t>
            </a:r>
            <a:r>
              <a:rPr lang="en-US" sz="2400" b="1" dirty="0">
                <a:latin typeface="Century Gothic" panose="020B0502020202020204" pitchFamily="34" charset="0"/>
              </a:rPr>
              <a:t>role of SMT in inclusive education</a:t>
            </a:r>
            <a:r>
              <a:rPr lang="en-US" sz="2400" dirty="0">
                <a:latin typeface="Century Gothic" panose="020B0502020202020204" pitchFamily="34" charset="0"/>
              </a:rPr>
              <a:t>).</a:t>
            </a:r>
            <a:endParaRPr lang="en-US" sz="2400" b="1" dirty="0">
              <a:latin typeface="Century Gothic" panose="020B0502020202020204" pitchFamily="34" charset="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entury Gothic" panose="020B0502020202020204" pitchFamily="34" charset="0"/>
              </a:rPr>
              <a:t>Developing SMT skills in instructional leadership, learner support, data use, and change management is key to effective inclusion (</a:t>
            </a:r>
            <a:r>
              <a:rPr lang="en-US" sz="2400" b="1" dirty="0">
                <a:latin typeface="Century Gothic" panose="020B0502020202020204" pitchFamily="34" charset="0"/>
              </a:rPr>
              <a:t>competent leadership</a:t>
            </a:r>
            <a:r>
              <a:rPr lang="en-US" sz="2400" dirty="0">
                <a:latin typeface="Century Gothic" panose="020B0502020202020204" pitchFamily="34" charset="0"/>
              </a:rPr>
              <a:t>).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entury Gothic" panose="020B0502020202020204" pitchFamily="34" charset="0"/>
              </a:rPr>
              <a:t>SMTs use learner data to identify barriers and evaluate interventions for continuous improvement in inclusive education (</a:t>
            </a:r>
            <a:r>
              <a:rPr lang="en-US" sz="2400" b="1" dirty="0">
                <a:latin typeface="Century Gothic" panose="020B0502020202020204" pitchFamily="34" charset="0"/>
              </a:rPr>
              <a:t>evidence-based intervention</a:t>
            </a:r>
            <a:r>
              <a:rPr lang="en-US" sz="2400" dirty="0">
                <a:latin typeface="Century Gothic" panose="020B0502020202020204" pitchFamily="34" charset="0"/>
              </a:rPr>
              <a:t>).</a:t>
            </a:r>
            <a:endParaRPr lang="en-US" sz="2400" b="1" dirty="0">
              <a:latin typeface="Century Gothic" panose="020B0502020202020204" pitchFamily="34" charset="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entury Gothic" panose="020B0502020202020204" pitchFamily="34" charset="0"/>
              </a:rPr>
              <a:t>Ongoing leadership development, mentoring, and professional learning communities help sustain inclusive education practices (</a:t>
            </a:r>
            <a:r>
              <a:rPr lang="en-US" sz="2400" b="1" dirty="0">
                <a:latin typeface="Century Gothic" panose="020B0502020202020204" pitchFamily="34" charset="0"/>
              </a:rPr>
              <a:t>sustaining inclusive education system</a:t>
            </a:r>
            <a:r>
              <a:rPr lang="en-US" sz="2400" dirty="0">
                <a:latin typeface="Century Gothic" panose="020B0502020202020204" pitchFamily="34" charset="0"/>
              </a:rPr>
              <a:t>).</a:t>
            </a:r>
          </a:p>
          <a:p>
            <a:pPr marL="0" indent="0" algn="just">
              <a:buNone/>
            </a:pPr>
            <a:endParaRPr lang="en-U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421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6B200-501B-7257-84DA-F5D491E59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2AB0A-E8EC-D387-F5CD-F54DB5E1C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18" y="0"/>
            <a:ext cx="8212390" cy="908721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ENHANCING SGB GOVERNANCE ROLES IN INCLUSIVE EDUCATION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64114-E275-B4B2-12DA-26E726D9F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18" y="908721"/>
            <a:ext cx="9111982" cy="521744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lvl="1" indent="0" algn="just">
              <a:buNone/>
            </a:pPr>
            <a:r>
              <a:rPr lang="en-US" sz="2400" dirty="0">
                <a:latin typeface="Century Gothic" panose="020B0502020202020204" pitchFamily="34" charset="0"/>
              </a:rPr>
              <a:t>SGB members must understand their legal duties and the impact of inclusive education on governance decisions (</a:t>
            </a:r>
            <a:r>
              <a:rPr lang="en-US" sz="2400" b="1" dirty="0">
                <a:latin typeface="Century Gothic" panose="020B0502020202020204" pitchFamily="34" charset="0"/>
              </a:rPr>
              <a:t>SGBs legal responsibilities</a:t>
            </a:r>
            <a:r>
              <a:rPr lang="en-US" sz="2400" dirty="0">
                <a:latin typeface="Century Gothic" panose="020B0502020202020204" pitchFamily="34" charset="0"/>
              </a:rPr>
              <a:t>).</a:t>
            </a:r>
            <a:endParaRPr lang="en-US" sz="2400" b="1" dirty="0">
              <a:latin typeface="Century Gothic" panose="020B0502020202020204" pitchFamily="34" charset="0"/>
            </a:endParaRPr>
          </a:p>
          <a:p>
            <a:pPr marL="0" lvl="1" indent="0" algn="just">
              <a:buNone/>
            </a:pPr>
            <a:r>
              <a:rPr lang="en-US" sz="2400" dirty="0">
                <a:latin typeface="Century Gothic" panose="020B0502020202020204" pitchFamily="34" charset="0"/>
              </a:rPr>
              <a:t>SGBs adopt and review policies ensuring alignment with inclusive principles and human rights values (</a:t>
            </a:r>
            <a:r>
              <a:rPr lang="en-US" sz="2400" b="1" dirty="0">
                <a:latin typeface="Century Gothic" panose="020B0502020202020204" pitchFamily="34" charset="0"/>
              </a:rPr>
              <a:t>inclusive policy development</a:t>
            </a:r>
            <a:r>
              <a:rPr lang="en-US" sz="2400" dirty="0">
                <a:latin typeface="Century Gothic" panose="020B0502020202020204" pitchFamily="34" charset="0"/>
              </a:rPr>
              <a:t>).</a:t>
            </a:r>
            <a:endParaRPr lang="en-US" sz="2400" b="1" dirty="0">
              <a:latin typeface="Century Gothic" panose="020B0502020202020204" pitchFamily="34" charset="0"/>
            </a:endParaRPr>
          </a:p>
          <a:p>
            <a:pPr marL="0" lvl="1" indent="0" algn="just">
              <a:buNone/>
            </a:pPr>
            <a:r>
              <a:rPr lang="en-US" sz="2400" dirty="0">
                <a:latin typeface="Century Gothic" panose="020B0502020202020204" pitchFamily="34" charset="0"/>
              </a:rPr>
              <a:t>Targeted training to equip SGB members on legislation, reasonable accommodation, and non-discriminatory practices (</a:t>
            </a:r>
            <a:r>
              <a:rPr lang="en-US" sz="2400" b="1" dirty="0">
                <a:latin typeface="Century Gothic" panose="020B0502020202020204" pitchFamily="34" charset="0"/>
              </a:rPr>
              <a:t>SGBs capacity building</a:t>
            </a:r>
            <a:r>
              <a:rPr lang="en-US" sz="2400" dirty="0">
                <a:latin typeface="Century Gothic" panose="020B0502020202020204" pitchFamily="34" charset="0"/>
              </a:rPr>
              <a:t>).</a:t>
            </a:r>
            <a:endParaRPr lang="en-US" sz="2400" b="1" dirty="0">
              <a:latin typeface="Century Gothic" panose="020B0502020202020204" pitchFamily="34" charset="0"/>
            </a:endParaRPr>
          </a:p>
          <a:p>
            <a:pPr marL="0" lvl="1" indent="0" algn="just">
              <a:buNone/>
            </a:pPr>
            <a:r>
              <a:rPr lang="en-US" sz="2400" dirty="0">
                <a:latin typeface="Century Gothic" panose="020B0502020202020204" pitchFamily="34" charset="0"/>
              </a:rPr>
              <a:t>Including parents of learners with disabilities and those experiencing barriers enhances representation and ensures diverse perspectives in governance (</a:t>
            </a:r>
            <a:r>
              <a:rPr lang="en-US" sz="2400" b="1" dirty="0">
                <a:latin typeface="Century Gothic" panose="020B0502020202020204" pitchFamily="34" charset="0"/>
              </a:rPr>
              <a:t>community and parental involvement</a:t>
            </a:r>
            <a:r>
              <a:rPr lang="en-US" sz="2400" dirty="0">
                <a:latin typeface="Century Gothic" panose="020B0502020202020204" pitchFamily="34" charset="0"/>
              </a:rPr>
              <a:t>).</a:t>
            </a:r>
          </a:p>
          <a:p>
            <a:pPr marL="0" indent="0" algn="just">
              <a:buNone/>
            </a:pPr>
            <a:endParaRPr lang="en-U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746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832" y="260648"/>
            <a:ext cx="8229600" cy="79208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WHY THIS MATTERS FOR SMTS AND  SGBS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888" y="1052737"/>
            <a:ext cx="7725544" cy="507342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Century Gothic" panose="020B0502020202020204" pitchFamily="34" charset="0"/>
              </a:rPr>
              <a:t>Learners with disabilities and those with barriers to learning and development are part of our schools. </a:t>
            </a:r>
          </a:p>
          <a:p>
            <a:pPr algn="just"/>
            <a:r>
              <a:rPr lang="en-US" sz="2400" dirty="0">
                <a:latin typeface="Century Gothic" panose="020B0502020202020204" pitchFamily="34" charset="0"/>
              </a:rPr>
              <a:t>SMTs and SGBs make decisions that directly affect their access to education and learning.</a:t>
            </a:r>
          </a:p>
          <a:p>
            <a:pPr algn="just"/>
            <a:r>
              <a:rPr lang="en-US" sz="2400" dirty="0">
                <a:latin typeface="Century Gothic" panose="020B0502020202020204" pitchFamily="34" charset="0"/>
              </a:rPr>
              <a:t>Weak management and governance impacts the most vulnerable learners first. </a:t>
            </a:r>
          </a:p>
          <a:p>
            <a:pPr algn="just"/>
            <a:r>
              <a:rPr lang="en-US" sz="2400" dirty="0">
                <a:latin typeface="Century Gothic" panose="020B0502020202020204" pitchFamily="34" charset="0"/>
              </a:rPr>
              <a:t>Strong management and governance makes schools welcoming for everyone: learners, parents and guardians, teachers, support staff, and partners. </a:t>
            </a:r>
            <a:endParaRPr lang="en-ZA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53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85E0B-2D1C-8F2C-669C-AD4590E0B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6A66A-EE80-D533-D37D-E9119FBB5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632"/>
            <a:ext cx="8229600" cy="79208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WHAT WE ARE NOT DOING TODAY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CB745-DF17-87B0-AA6C-7B973459D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888" y="1052737"/>
            <a:ext cx="7725544" cy="460851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en-US" sz="2800" b="1" dirty="0">
                <a:latin typeface="Century Gothic" panose="020B0502020202020204" pitchFamily="34" charset="0"/>
              </a:rPr>
              <a:t>Key points</a:t>
            </a:r>
            <a:r>
              <a:rPr lang="en-US" sz="2800" dirty="0">
                <a:latin typeface="Century Gothic" panose="020B0502020202020204" pitchFamily="34" charset="0"/>
              </a:rPr>
              <a:t>: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❌ Medical or clinical training.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❌ Diagnosing learners.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❌ Turning SMTs and SGBs into health specialists.</a:t>
            </a:r>
          </a:p>
          <a:p>
            <a:pPr algn="just"/>
            <a:r>
              <a:rPr lang="en-US" sz="2800" b="1" dirty="0">
                <a:latin typeface="Century Gothic" panose="020B0502020202020204" pitchFamily="34" charset="0"/>
              </a:rPr>
              <a:t>What we ARE doing</a:t>
            </a:r>
            <a:r>
              <a:rPr lang="en-US" sz="2800" dirty="0">
                <a:latin typeface="Century Gothic" panose="020B0502020202020204" pitchFamily="34" charset="0"/>
              </a:rPr>
              <a:t>: </a:t>
            </a:r>
          </a:p>
          <a:p>
            <a:pPr lvl="1" algn="just"/>
            <a:r>
              <a:rPr lang="en-US" sz="2400" dirty="0">
                <a:solidFill>
                  <a:srgbClr val="7030A0"/>
                </a:solidFill>
                <a:latin typeface="Century Gothic" panose="020B0502020202020204" pitchFamily="34" charset="0"/>
              </a:rPr>
              <a:t>✔</a:t>
            </a:r>
            <a:r>
              <a:rPr lang="en-US" sz="2400" dirty="0">
                <a:latin typeface="Century Gothic" panose="020B0502020202020204" pitchFamily="34" charset="0"/>
              </a:rPr>
              <a:t> Understanding management and governance implications.</a:t>
            </a:r>
          </a:p>
          <a:p>
            <a:pPr lvl="1" algn="just"/>
            <a:r>
              <a:rPr lang="en-US" sz="2400" dirty="0">
                <a:solidFill>
                  <a:srgbClr val="7030A0"/>
                </a:solidFill>
                <a:latin typeface="Century Gothic" panose="020B0502020202020204" pitchFamily="34" charset="0"/>
              </a:rPr>
              <a:t>✔</a:t>
            </a:r>
            <a:r>
              <a:rPr lang="en-US" sz="2400" dirty="0">
                <a:latin typeface="Century Gothic" panose="020B0502020202020204" pitchFamily="34" charset="0"/>
              </a:rPr>
              <a:t> Strengthening management and governance oversight and decision-making.</a:t>
            </a:r>
          </a:p>
          <a:p>
            <a:pPr lvl="1" algn="just"/>
            <a:r>
              <a:rPr lang="en-US" sz="2400" dirty="0">
                <a:solidFill>
                  <a:srgbClr val="7030A0"/>
                </a:solidFill>
                <a:latin typeface="Century Gothic" panose="020B0502020202020204" pitchFamily="34" charset="0"/>
              </a:rPr>
              <a:t>✔</a:t>
            </a:r>
            <a:r>
              <a:rPr lang="en-US" sz="2400" dirty="0">
                <a:latin typeface="Century Gothic" panose="020B0502020202020204" pitchFamily="34" charset="0"/>
              </a:rPr>
              <a:t> Supporting school leadership effectively.</a:t>
            </a:r>
          </a:p>
        </p:txBody>
      </p:sp>
    </p:spTree>
    <p:extLst>
      <p:ext uri="{BB962C8B-B14F-4D97-AF65-F5344CB8AC3E}">
        <p14:creationId xmlns:p14="http://schemas.microsoft.com/office/powerpoint/2010/main" val="82010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641B8-995E-1C44-1AF1-CB7A981A3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86028-126D-C010-1D3A-EC6C0EA1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632"/>
            <a:ext cx="7725544" cy="1008112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HOW SCHOOLS MUST BE MANAGED AND GOVERNED?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0125A-7D09-2EFF-B0D6-6A30FCD26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888" y="1412776"/>
            <a:ext cx="7725544" cy="471338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Century Gothic" panose="020B0502020202020204" pitchFamily="34" charset="0"/>
              </a:rPr>
              <a:t>Standard school systems are often not enough. </a:t>
            </a:r>
          </a:p>
          <a:p>
            <a:pPr algn="just"/>
            <a:r>
              <a:rPr lang="en-US" sz="2400" dirty="0">
                <a:latin typeface="Century Gothic" panose="020B0502020202020204" pitchFamily="34" charset="0"/>
              </a:rPr>
              <a:t>Decisions must prioritise: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Safety,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Care,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Support,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Dignity,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Release of potential, and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Active participation in life. </a:t>
            </a:r>
          </a:p>
          <a:p>
            <a:pPr algn="just"/>
            <a:r>
              <a:rPr lang="en-US" sz="2400" dirty="0">
                <a:latin typeface="Century Gothic" panose="020B0502020202020204" pitchFamily="34" charset="0"/>
              </a:rPr>
              <a:t>Management and Governance must be intentional and informed.</a:t>
            </a:r>
          </a:p>
        </p:txBody>
      </p:sp>
    </p:spTree>
    <p:extLst>
      <p:ext uri="{BB962C8B-B14F-4D97-AF65-F5344CB8AC3E}">
        <p14:creationId xmlns:p14="http://schemas.microsoft.com/office/powerpoint/2010/main" val="123375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9A8D6-7EAF-CC24-00D9-B6B02B697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DB7D9-610F-E217-058C-B9B5C5E06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632"/>
            <a:ext cx="7725544" cy="1008112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GOVERNANCE AND MANAGEMENT DECISIONS THAT MATTER MOST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54537-FA30-0272-3EED-26DC8BFBF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888" y="1340768"/>
            <a:ext cx="7725544" cy="446449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en-US" sz="2400" dirty="0">
                <a:latin typeface="Century Gothic" panose="020B0502020202020204" pitchFamily="34" charset="0"/>
              </a:rPr>
              <a:t>Key areas under SMT and SGB oversight: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Creating an Inclusive School Environment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Curriculum adaptation and support 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Policy Implementation and Leadership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Budgeting and resource allocation.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Staff Capacity building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School policies (admissions, safety, discipline).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Staffing and support structures.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Infrastructure and accessibility.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Parent and community engagement</a:t>
            </a:r>
            <a:r>
              <a:rPr lang="en-US" dirty="0">
                <a:latin typeface="Century Gothic" panose="020B0502020202020204" pitchFamily="34" charset="0"/>
              </a:rPr>
              <a:t>.</a:t>
            </a:r>
            <a:endParaRPr lang="en-U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49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3753"/>
            <a:ext cx="8435280" cy="99898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PRESENTATION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492941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Century Gothic" panose="020B0502020202020204" pitchFamily="34" charset="0"/>
              </a:rPr>
              <a:t>Purpose of the Presentation.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Century Gothic" panose="020B0502020202020204" pitchFamily="34" charset="0"/>
              </a:rPr>
              <a:t>Introduction.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Century Gothic" panose="020B0502020202020204" pitchFamily="34" charset="0"/>
              </a:rPr>
              <a:t>The 7</a:t>
            </a:r>
            <a:r>
              <a:rPr lang="en-US" sz="2800" baseline="30000" dirty="0">
                <a:latin typeface="Century Gothic" panose="020B0502020202020204" pitchFamily="34" charset="0"/>
              </a:rPr>
              <a:t>th</a:t>
            </a:r>
            <a:r>
              <a:rPr lang="en-US" sz="2800" dirty="0">
                <a:latin typeface="Century Gothic" panose="020B0502020202020204" pitchFamily="34" charset="0"/>
              </a:rPr>
              <a:t> administration key priorities for DBE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Century Gothic" panose="020B0502020202020204" pitchFamily="34" charset="0"/>
              </a:rPr>
              <a:t>Paradigm Shift.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Century Gothic" panose="020B0502020202020204" pitchFamily="34" charset="0"/>
              </a:rPr>
              <a:t>Why Inclusive Education Matters?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Century Gothic" panose="020B0502020202020204" pitchFamily="34" charset="0"/>
              </a:rPr>
              <a:t>Equity vs Equality.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Century Gothic" panose="020B0502020202020204" pitchFamily="34" charset="0"/>
              </a:rPr>
              <a:t>Policy and Legislative Framework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Century Gothic" panose="020B0502020202020204" pitchFamily="34" charset="0"/>
              </a:rPr>
              <a:t>What should be done to drive inclusion?</a:t>
            </a:r>
          </a:p>
          <a:p>
            <a:pPr marL="0" indent="0">
              <a:buNone/>
            </a:pPr>
            <a:r>
              <a:rPr lang="en-US" sz="2800" dirty="0">
                <a:latin typeface="Century Gothic" panose="020B0502020202020204" pitchFamily="34" charset="0"/>
              </a:rPr>
              <a:t>8.1 Strengthening SMT Leadership for Inclusive Education.</a:t>
            </a:r>
          </a:p>
          <a:p>
            <a:pPr marL="0" indent="0">
              <a:buNone/>
            </a:pPr>
            <a:r>
              <a:rPr lang="en-US" sz="2800" dirty="0">
                <a:latin typeface="Century Gothic" panose="020B0502020202020204" pitchFamily="34" charset="0"/>
              </a:rPr>
              <a:t>8.2 Enhancing SGB Governance Roles in Inclusive Education.</a:t>
            </a:r>
          </a:p>
          <a:p>
            <a:pPr marL="0" indent="0">
              <a:buNone/>
            </a:pPr>
            <a:endParaRPr lang="en-US" sz="2800" dirty="0"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3147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59DAE-EA34-1E4C-8121-3CEE5E7DE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290A0-CEBB-7827-4F75-C8661FAAE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632"/>
            <a:ext cx="7725544" cy="100811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BUDGETING THROUGH AN EQUITY LENS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DFBE8-3733-8872-8116-9451A3481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888" y="1340768"/>
            <a:ext cx="7725544" cy="446449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600" b="1" dirty="0">
                <a:latin typeface="Century Gothic" panose="020B0502020202020204" pitchFamily="34" charset="0"/>
              </a:rPr>
              <a:t>Equity ≠ equality.</a:t>
            </a:r>
          </a:p>
          <a:p>
            <a:pPr algn="just"/>
            <a:r>
              <a:rPr lang="en-US" sz="2600" dirty="0">
                <a:latin typeface="Century Gothic" panose="020B0502020202020204" pitchFamily="34" charset="0"/>
              </a:rPr>
              <a:t>Learners with barriers to learning need more support — and that is justified.</a:t>
            </a:r>
          </a:p>
          <a:p>
            <a:pPr algn="just"/>
            <a:r>
              <a:rPr lang="en-US" sz="2600" dirty="0">
                <a:latin typeface="Century Gothic" panose="020B0502020202020204" pitchFamily="34" charset="0"/>
              </a:rPr>
              <a:t>Budget decisions should consider:</a:t>
            </a:r>
          </a:p>
          <a:p>
            <a:pPr lvl="1" algn="just"/>
            <a:r>
              <a:rPr lang="en-US" sz="2600" dirty="0">
                <a:latin typeface="Century Gothic" panose="020B0502020202020204" pitchFamily="34" charset="0"/>
              </a:rPr>
              <a:t>learner support materials.</a:t>
            </a:r>
          </a:p>
          <a:p>
            <a:pPr lvl="1" algn="just"/>
            <a:r>
              <a:rPr lang="en-US" sz="2600" dirty="0">
                <a:latin typeface="Century Gothic" panose="020B0502020202020204" pitchFamily="34" charset="0"/>
              </a:rPr>
              <a:t>assistive devices and technologies.</a:t>
            </a:r>
          </a:p>
          <a:p>
            <a:pPr lvl="1" algn="just"/>
            <a:r>
              <a:rPr lang="en-US" sz="2600" dirty="0">
                <a:latin typeface="Century Gothic" panose="020B0502020202020204" pitchFamily="34" charset="0"/>
              </a:rPr>
              <a:t>care and safety needs.</a:t>
            </a:r>
          </a:p>
          <a:p>
            <a:pPr lvl="1" algn="just"/>
            <a:r>
              <a:rPr lang="en-US" sz="2600" dirty="0">
                <a:latin typeface="Century Gothic" panose="020B0502020202020204" pitchFamily="34" charset="0"/>
              </a:rPr>
              <a:t>staff support and training (training of teachers in inclusive education).</a:t>
            </a:r>
          </a:p>
          <a:p>
            <a:pPr marL="457200" lvl="1" indent="0" algn="just">
              <a:buNone/>
            </a:pPr>
            <a:r>
              <a:rPr lang="en-US" sz="2600" dirty="0">
                <a:latin typeface="Century Gothic" panose="020B0502020202020204" pitchFamily="34" charset="0"/>
              </a:rPr>
              <a:t>Staff wellbeing affects learner wellbeing: </a:t>
            </a:r>
            <a:r>
              <a:rPr lang="en-US" sz="2600" b="1" i="1" dirty="0">
                <a:latin typeface="Century Gothic" panose="020B0502020202020204" pitchFamily="34" charset="0"/>
              </a:rPr>
              <a:t>How teachers and support staff feel, cope, and are supported directly influences how well learners are cared for, taught and protected</a:t>
            </a:r>
            <a:r>
              <a:rPr lang="en-US" sz="2600" dirty="0">
                <a:latin typeface="Century Gothic" panose="020B0502020202020204" pitchFamily="34" charset="0"/>
              </a:rPr>
              <a:t>. </a:t>
            </a:r>
          </a:p>
          <a:p>
            <a:pPr lvl="1" algn="just"/>
            <a:endParaRPr lang="en-US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02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1FA5C-03AC-2775-D2D0-66CAF6795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14EC9-93B7-5E87-93A9-7A932A666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79208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PERSISTENT CHALLENGES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6FF08-79D7-014E-A3E0-4A0F6FDED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892" y="980728"/>
            <a:ext cx="7710228" cy="54006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en-US" sz="2800" b="1" dirty="0">
                <a:latin typeface="Century Gothic" panose="020B0502020202020204" pitchFamily="34" charset="0"/>
              </a:rPr>
              <a:t>Misalignments</a:t>
            </a:r>
            <a:r>
              <a:rPr lang="en-US" sz="2800" dirty="0">
                <a:latin typeface="Century Gothic" panose="020B0502020202020204" pitchFamily="34" charset="0"/>
              </a:rPr>
              <a:t> in conceptualisation and implementation – </a:t>
            </a:r>
            <a:r>
              <a:rPr lang="en-US" sz="2800" b="1" dirty="0">
                <a:latin typeface="Century Gothic" panose="020B0502020202020204" pitchFamily="34" charset="0"/>
              </a:rPr>
              <a:t>persistence of special education</a:t>
            </a:r>
            <a:r>
              <a:rPr lang="en-US" sz="2800" dirty="0">
                <a:latin typeface="Century Gothic" panose="020B0502020202020204" pitchFamily="34" charset="0"/>
              </a:rPr>
              <a:t> despite the adoption of </a:t>
            </a:r>
            <a:r>
              <a:rPr lang="en-US" sz="2800" b="1" dirty="0">
                <a:latin typeface="Century Gothic" panose="020B0502020202020204" pitchFamily="34" charset="0"/>
              </a:rPr>
              <a:t>inclusive education</a:t>
            </a:r>
            <a:r>
              <a:rPr lang="en-US" sz="2800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n-US" sz="2800" b="1" dirty="0">
                <a:latin typeface="Century Gothic" panose="020B0502020202020204" pitchFamily="34" charset="0"/>
              </a:rPr>
              <a:t>Children of compulsory age still out of school</a:t>
            </a:r>
            <a:r>
              <a:rPr lang="en-US" sz="2800" dirty="0">
                <a:latin typeface="Century Gothic" panose="020B0502020202020204" pitchFamily="34" charset="0"/>
              </a:rPr>
              <a:t>, especially those with disabilities in community-based special care centres.</a:t>
            </a:r>
          </a:p>
          <a:p>
            <a:pPr algn="just"/>
            <a:r>
              <a:rPr lang="en-US" sz="2800" dirty="0">
                <a:latin typeface="Century Gothic" panose="020B0502020202020204" pitchFamily="34" charset="0"/>
              </a:rPr>
              <a:t>Weak </a:t>
            </a:r>
            <a:r>
              <a:rPr lang="en-US" sz="2800" b="1" dirty="0">
                <a:latin typeface="Century Gothic" panose="020B0502020202020204" pitchFamily="34" charset="0"/>
              </a:rPr>
              <a:t>early identification, prevention and intervention systems</a:t>
            </a:r>
            <a:r>
              <a:rPr lang="en-US" sz="2800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n-US" sz="2800" b="1" dirty="0">
                <a:latin typeface="Century Gothic" panose="020B0502020202020204" pitchFamily="34" charset="0"/>
              </a:rPr>
              <a:t>Limited access to inclusive education in ordinary public schools</a:t>
            </a:r>
            <a:r>
              <a:rPr lang="en-US" sz="2800" dirty="0">
                <a:latin typeface="Century Gothic" panose="020B0502020202020204" pitchFamily="34" charset="0"/>
              </a:rPr>
              <a:t> for learners with disabilities.</a:t>
            </a:r>
          </a:p>
        </p:txBody>
      </p:sp>
    </p:spTree>
    <p:extLst>
      <p:ext uri="{BB962C8B-B14F-4D97-AF65-F5344CB8AC3E}">
        <p14:creationId xmlns:p14="http://schemas.microsoft.com/office/powerpoint/2010/main" val="2999071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52120" y="6309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400" b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7EF771-2B50-4573-84B4-5C96B4F32DD9}" type="slidenum">
              <a:rPr lang="en-ZA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ZA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4BEF63CD-9D67-F31D-5311-E67B254827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5576" y="0"/>
            <a:ext cx="9149575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E9EEBF4-4419-813A-F91E-8F21F00C3F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512" y="274638"/>
            <a:ext cx="7848872" cy="8501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36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 </a:t>
            </a:r>
            <a:br>
              <a:rPr lang="en-ZA" sz="32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en-ZA" sz="32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ALL MUST MEAN ALL</a:t>
            </a:r>
          </a:p>
        </p:txBody>
      </p:sp>
    </p:spTree>
    <p:extLst>
      <p:ext uri="{BB962C8B-B14F-4D97-AF65-F5344CB8AC3E}">
        <p14:creationId xmlns:p14="http://schemas.microsoft.com/office/powerpoint/2010/main" val="1879775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A474B-8D0B-F88D-5777-2DE9D6B46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432047"/>
          </a:xfrm>
        </p:spPr>
        <p:txBody>
          <a:bodyPr>
            <a:normAutofit fontScale="90000"/>
          </a:bodyPr>
          <a:lstStyle/>
          <a:p>
            <a:r>
              <a:rPr lang="en-GB" sz="32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CALL TO ACTION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045BC-0922-C846-B710-6FF09764B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620688"/>
            <a:ext cx="8856984" cy="612067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en-GB" sz="2400" dirty="0">
                <a:latin typeface="Century Gothic" panose="020B0502020202020204" pitchFamily="34" charset="0"/>
              </a:rPr>
              <a:t>SMT and SGB should </a:t>
            </a:r>
            <a:r>
              <a:rPr lang="en-GB" sz="2400" b="1" dirty="0">
                <a:latin typeface="Century Gothic" panose="020B0502020202020204" pitchFamily="34" charset="0"/>
              </a:rPr>
              <a:t>assess</a:t>
            </a:r>
            <a:r>
              <a:rPr lang="en-GB" sz="2400" dirty="0">
                <a:latin typeface="Century Gothic" panose="020B0502020202020204" pitchFamily="34" charset="0"/>
              </a:rPr>
              <a:t> their </a:t>
            </a:r>
            <a:r>
              <a:rPr lang="en-GB" sz="2400" b="1" dirty="0">
                <a:latin typeface="Century Gothic" panose="020B0502020202020204" pitchFamily="34" charset="0"/>
              </a:rPr>
              <a:t>school’s state of inclusive education</a:t>
            </a:r>
            <a:r>
              <a:rPr lang="en-GB" sz="2400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n-US" sz="2400" dirty="0">
                <a:latin typeface="Century Gothic" panose="020B0502020202020204" pitchFamily="34" charset="0"/>
              </a:rPr>
              <a:t>Allocation of budget and resources to support inclusive education </a:t>
            </a:r>
            <a:endParaRPr lang="en-GB" sz="2400" dirty="0">
              <a:latin typeface="Century Gothic" panose="020B0502020202020204" pitchFamily="34" charset="0"/>
            </a:endParaRPr>
          </a:p>
          <a:p>
            <a:pPr algn="just"/>
            <a:r>
              <a:rPr lang="en-GB" sz="2400" dirty="0">
                <a:latin typeface="Century Gothic" panose="020B0502020202020204" pitchFamily="34" charset="0"/>
              </a:rPr>
              <a:t>Commit to </a:t>
            </a:r>
            <a:r>
              <a:rPr lang="en-GB" sz="2400" b="1" dirty="0">
                <a:latin typeface="Century Gothic" panose="020B0502020202020204" pitchFamily="34" charset="0"/>
              </a:rPr>
              <a:t>ongoing professional development of staff members</a:t>
            </a:r>
            <a:r>
              <a:rPr lang="en-GB" sz="2400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n-GB" sz="2400" dirty="0">
                <a:latin typeface="Century Gothic" panose="020B0502020202020204" pitchFamily="34" charset="0"/>
              </a:rPr>
              <a:t>Set up systems for </a:t>
            </a:r>
            <a:r>
              <a:rPr lang="en-GB" sz="2400" b="1" dirty="0">
                <a:latin typeface="Century Gothic" panose="020B0502020202020204" pitchFamily="34" charset="0"/>
              </a:rPr>
              <a:t>early identification</a:t>
            </a:r>
            <a:r>
              <a:rPr lang="en-GB" sz="2400" dirty="0">
                <a:latin typeface="Century Gothic" panose="020B0502020202020204" pitchFamily="34" charset="0"/>
              </a:rPr>
              <a:t>, </a:t>
            </a:r>
            <a:r>
              <a:rPr lang="en-GB" sz="2400" b="1" dirty="0">
                <a:latin typeface="Century Gothic" panose="020B0502020202020204" pitchFamily="34" charset="0"/>
              </a:rPr>
              <a:t>prevention,</a:t>
            </a:r>
            <a:r>
              <a:rPr lang="en-GB" sz="2400" dirty="0">
                <a:latin typeface="Century Gothic" panose="020B0502020202020204" pitchFamily="34" charset="0"/>
              </a:rPr>
              <a:t> and </a:t>
            </a:r>
            <a:r>
              <a:rPr lang="en-GB" sz="2400" b="1" dirty="0">
                <a:latin typeface="Century Gothic" panose="020B0502020202020204" pitchFamily="34" charset="0"/>
              </a:rPr>
              <a:t>intervention</a:t>
            </a:r>
            <a:r>
              <a:rPr lang="en-GB" sz="2400" dirty="0">
                <a:latin typeface="Century Gothic" panose="020B0502020202020204" pitchFamily="34" charset="0"/>
              </a:rPr>
              <a:t> in schools (using relevant policies and laws)</a:t>
            </a:r>
          </a:p>
          <a:p>
            <a:pPr algn="just"/>
            <a:r>
              <a:rPr lang="en-GB" sz="2400" dirty="0">
                <a:latin typeface="Century Gothic" panose="020B0502020202020204" pitchFamily="34" charset="0"/>
              </a:rPr>
              <a:t>Build </a:t>
            </a:r>
            <a:r>
              <a:rPr lang="en-GB" sz="2400" b="1" dirty="0">
                <a:latin typeface="Century Gothic" panose="020B0502020202020204" pitchFamily="34" charset="0"/>
              </a:rPr>
              <a:t>trust</a:t>
            </a:r>
            <a:r>
              <a:rPr lang="en-GB" sz="2400" dirty="0">
                <a:latin typeface="Century Gothic" panose="020B0502020202020204" pitchFamily="34" charset="0"/>
              </a:rPr>
              <a:t> and </a:t>
            </a:r>
            <a:r>
              <a:rPr lang="en-GB" sz="2400" b="1" dirty="0">
                <a:latin typeface="Century Gothic" panose="020B0502020202020204" pitchFamily="34" charset="0"/>
              </a:rPr>
              <a:t>open communication </a:t>
            </a:r>
            <a:r>
              <a:rPr lang="en-GB" sz="2400" dirty="0">
                <a:latin typeface="Century Gothic" panose="020B0502020202020204" pitchFamily="34" charset="0"/>
              </a:rPr>
              <a:t>with </a:t>
            </a:r>
            <a:r>
              <a:rPr lang="en-GB" sz="2400" b="1" dirty="0">
                <a:latin typeface="Century Gothic" panose="020B0502020202020204" pitchFamily="34" charset="0"/>
              </a:rPr>
              <a:t>parents</a:t>
            </a:r>
            <a:r>
              <a:rPr lang="en-GB" sz="2400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n-US" sz="2400" b="1" dirty="0">
                <a:latin typeface="Century Gothic" panose="020B0502020202020204" pitchFamily="34" charset="0"/>
              </a:rPr>
              <a:t>Stakeholders’ Engagement</a:t>
            </a:r>
            <a:r>
              <a:rPr lang="en-US" sz="2400" dirty="0">
                <a:latin typeface="Century Gothic" panose="020B0502020202020204" pitchFamily="34" charset="0"/>
              </a:rPr>
              <a:t> at the school level is key.</a:t>
            </a:r>
            <a:endParaRPr lang="en-GB" sz="2400" dirty="0">
              <a:latin typeface="Century Gothic" panose="020B0502020202020204" pitchFamily="34" charset="0"/>
            </a:endParaRPr>
          </a:p>
          <a:p>
            <a:pPr algn="just"/>
            <a:r>
              <a:rPr lang="en-GB" sz="2400" dirty="0">
                <a:latin typeface="Century Gothic" panose="020B0502020202020204" pitchFamily="34" charset="0"/>
              </a:rPr>
              <a:t>Partner with </a:t>
            </a:r>
            <a:r>
              <a:rPr lang="en-GB" sz="2400" b="1" dirty="0">
                <a:latin typeface="Century Gothic" panose="020B0502020202020204" pitchFamily="34" charset="0"/>
              </a:rPr>
              <a:t>local organisations </a:t>
            </a:r>
            <a:r>
              <a:rPr lang="en-GB" sz="2400" dirty="0">
                <a:latin typeface="Century Gothic" panose="020B0502020202020204" pitchFamily="34" charset="0"/>
              </a:rPr>
              <a:t>and </a:t>
            </a:r>
            <a:r>
              <a:rPr lang="en-GB" sz="2400" b="1" dirty="0">
                <a:latin typeface="Century Gothic" panose="020B0502020202020204" pitchFamily="34" charset="0"/>
              </a:rPr>
              <a:t>specialists</a:t>
            </a:r>
            <a:r>
              <a:rPr lang="en-GB" sz="2400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n-GB" sz="2400" dirty="0">
                <a:latin typeface="Century Gothic" panose="020B0502020202020204" pitchFamily="34" charset="0"/>
              </a:rPr>
              <a:t>Work with </a:t>
            </a:r>
            <a:r>
              <a:rPr lang="en-GB" sz="2400" b="1" dirty="0">
                <a:latin typeface="Century Gothic" panose="020B0502020202020204" pitchFamily="34" charset="0"/>
              </a:rPr>
              <a:t>Special Schools</a:t>
            </a:r>
            <a:r>
              <a:rPr lang="en-GB" sz="2400" dirty="0">
                <a:latin typeface="Century Gothic" panose="020B0502020202020204" pitchFamily="34" charset="0"/>
              </a:rPr>
              <a:t>/</a:t>
            </a:r>
            <a:r>
              <a:rPr lang="en-GB" sz="2400" b="1" dirty="0">
                <a:latin typeface="Century Gothic" panose="020B0502020202020204" pitchFamily="34" charset="0"/>
              </a:rPr>
              <a:t>Special Schools Resource Centres (SSRC)</a:t>
            </a:r>
            <a:r>
              <a:rPr lang="en-GB" sz="2400" dirty="0">
                <a:latin typeface="Century Gothic" panose="020B0502020202020204" pitchFamily="34" charset="0"/>
              </a:rPr>
              <a:t> in their area.</a:t>
            </a:r>
          </a:p>
          <a:p>
            <a:pPr algn="just"/>
            <a:r>
              <a:rPr lang="en-US" sz="2400" b="1" dirty="0">
                <a:latin typeface="Century Gothic" panose="020B0502020202020204" pitchFamily="34" charset="0"/>
              </a:rPr>
              <a:t>Reviewing school </a:t>
            </a:r>
            <a:r>
              <a:rPr lang="en-US" sz="2400" dirty="0">
                <a:latin typeface="Century Gothic" panose="020B0502020202020204" pitchFamily="34" charset="0"/>
              </a:rPr>
              <a:t>policies and </a:t>
            </a:r>
            <a:r>
              <a:rPr lang="en-US" sz="2400" b="1" dirty="0">
                <a:latin typeface="Century Gothic" panose="020B0502020202020204" pitchFamily="34" charset="0"/>
              </a:rPr>
              <a:t>aligning with national and international obligations</a:t>
            </a:r>
            <a:r>
              <a:rPr lang="en-US" sz="2400" dirty="0">
                <a:latin typeface="Century Gothic" panose="020B0502020202020204" pitchFamily="34" charset="0"/>
              </a:rPr>
              <a:t>.</a:t>
            </a:r>
          </a:p>
          <a:p>
            <a:pPr algn="just"/>
            <a:endParaRPr lang="en-GB" sz="2400" dirty="0">
              <a:latin typeface="Century Gothic" panose="020B0502020202020204" pitchFamily="34" charset="0"/>
            </a:endParaRPr>
          </a:p>
          <a:p>
            <a:pPr algn="just"/>
            <a:endParaRPr lang="en-GB" sz="2400" dirty="0">
              <a:latin typeface="Century Gothic" panose="020B0502020202020204" pitchFamily="34" charset="0"/>
            </a:endParaRPr>
          </a:p>
          <a:p>
            <a:pPr algn="just"/>
            <a:endParaRPr lang="en-GB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434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60158E-A957-5ED1-2F46-B77F15475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1BF73-DE7B-96E7-0D0D-9DAE1BB23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792088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DBE K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EY INTERVENTIONS 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3F3A6-5C8F-997B-9FC2-6E372E67A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892" y="1052736"/>
            <a:ext cx="7710228" cy="525658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en-US" sz="2800" dirty="0">
                <a:latin typeface="Century Gothic" panose="020B0502020202020204" pitchFamily="34" charset="0"/>
              </a:rPr>
              <a:t>Deepening </a:t>
            </a:r>
            <a:r>
              <a:rPr lang="en-US" sz="2800" b="1" dirty="0">
                <a:latin typeface="Century Gothic" panose="020B0502020202020204" pitchFamily="34" charset="0"/>
              </a:rPr>
              <a:t>intradepartmental and intersectoral collaboration </a:t>
            </a:r>
            <a:r>
              <a:rPr lang="en-US" sz="2800" dirty="0">
                <a:latin typeface="Century Gothic" panose="020B0502020202020204" pitchFamily="34" charset="0"/>
              </a:rPr>
              <a:t>(health, social development).</a:t>
            </a:r>
          </a:p>
          <a:p>
            <a:pPr algn="just"/>
            <a:r>
              <a:rPr lang="en-US" sz="2800" dirty="0">
                <a:latin typeface="Century Gothic" panose="020B0502020202020204" pitchFamily="34" charset="0"/>
              </a:rPr>
              <a:t>Strengthening </a:t>
            </a:r>
            <a:r>
              <a:rPr lang="en-US" sz="2800" b="1" dirty="0">
                <a:latin typeface="Century Gothic" panose="020B0502020202020204" pitchFamily="34" charset="0"/>
              </a:rPr>
              <a:t>engagements with principals/School Management Teams (SMTs), School Governing Bodies (SGBs),  civil society organisations</a:t>
            </a:r>
            <a:r>
              <a:rPr lang="en-US" sz="2800" dirty="0">
                <a:latin typeface="Century Gothic" panose="020B0502020202020204" pitchFamily="34" charset="0"/>
              </a:rPr>
              <a:t>, including </a:t>
            </a:r>
            <a:r>
              <a:rPr lang="en-US" sz="2800" b="1" dirty="0">
                <a:latin typeface="Century Gothic" panose="020B0502020202020204" pitchFamily="34" charset="0"/>
              </a:rPr>
              <a:t>organisations representing persons with disabilities</a:t>
            </a:r>
            <a:r>
              <a:rPr lang="en-US" sz="2800" dirty="0">
                <a:latin typeface="Century Gothic" panose="020B0502020202020204" pitchFamily="34" charset="0"/>
              </a:rPr>
              <a:t>.  </a:t>
            </a:r>
          </a:p>
          <a:p>
            <a:pPr algn="just"/>
            <a:r>
              <a:rPr lang="en-US" sz="2800" b="1" dirty="0">
                <a:latin typeface="Century Gothic" panose="020B0502020202020204" pitchFamily="34" charset="0"/>
              </a:rPr>
              <a:t>Mobilisation and placement of out-of-school children</a:t>
            </a:r>
            <a:r>
              <a:rPr lang="en-US" sz="2800" dirty="0">
                <a:latin typeface="Century Gothic" panose="020B0502020202020204" pitchFamily="34" charset="0"/>
              </a:rPr>
              <a:t>, especially those with disabilities.</a:t>
            </a:r>
          </a:p>
          <a:p>
            <a:pPr algn="just"/>
            <a:r>
              <a:rPr lang="en-US" sz="2800" dirty="0">
                <a:latin typeface="Century Gothic" panose="020B0502020202020204" pitchFamily="34" charset="0"/>
              </a:rPr>
              <a:t>Strengthening </a:t>
            </a:r>
            <a:r>
              <a:rPr lang="en-US" sz="2800" b="1" dirty="0">
                <a:latin typeface="Century Gothic" panose="020B0502020202020204" pitchFamily="34" charset="0"/>
              </a:rPr>
              <a:t>early identification</a:t>
            </a:r>
            <a:r>
              <a:rPr lang="en-US" sz="2800" dirty="0">
                <a:latin typeface="Century Gothic" panose="020B0502020202020204" pitchFamily="34" charset="0"/>
              </a:rPr>
              <a:t>, </a:t>
            </a:r>
            <a:r>
              <a:rPr lang="en-US" sz="2800" b="1" dirty="0">
                <a:latin typeface="Century Gothic" panose="020B0502020202020204" pitchFamily="34" charset="0"/>
              </a:rPr>
              <a:t>intervention</a:t>
            </a:r>
            <a:r>
              <a:rPr lang="en-US" sz="2800" dirty="0">
                <a:latin typeface="Century Gothic" panose="020B0502020202020204" pitchFamily="34" charset="0"/>
              </a:rPr>
              <a:t>, and </a:t>
            </a:r>
            <a:r>
              <a:rPr lang="en-US" sz="2800" b="1" dirty="0">
                <a:latin typeface="Century Gothic" panose="020B0502020202020204" pitchFamily="34" charset="0"/>
              </a:rPr>
              <a:t>prevention</a:t>
            </a:r>
            <a:r>
              <a:rPr lang="en-US" sz="2800" dirty="0">
                <a:latin typeface="Century Gothic" panose="020B0502020202020204" pitchFamily="34" charset="0"/>
              </a:rPr>
              <a:t> in PEDs, using policies and laws. </a:t>
            </a:r>
          </a:p>
          <a:p>
            <a:pPr algn="just"/>
            <a:r>
              <a:rPr lang="en-US" sz="2800" b="1" dirty="0">
                <a:latin typeface="Century Gothic" panose="020B0502020202020204" pitchFamily="34" charset="0"/>
              </a:rPr>
              <a:t>Training of teachers in specialised areas</a:t>
            </a:r>
            <a:r>
              <a:rPr lang="en-US" sz="2800" dirty="0">
                <a:latin typeface="Century Gothic" panose="020B0502020202020204" pitchFamily="34" charset="0"/>
              </a:rPr>
              <a:t> of inclusive education. </a:t>
            </a:r>
          </a:p>
          <a:p>
            <a:pPr algn="just"/>
            <a:r>
              <a:rPr lang="en-US" sz="2800" dirty="0">
                <a:latin typeface="Century Gothic" panose="020B0502020202020204" pitchFamily="34" charset="0"/>
              </a:rPr>
              <a:t>Prioritising </a:t>
            </a:r>
            <a:r>
              <a:rPr lang="en-US" sz="2800" b="1" dirty="0">
                <a:latin typeface="Century Gothic" panose="020B0502020202020204" pitchFamily="34" charset="0"/>
              </a:rPr>
              <a:t>early childhood development and early identification, prevention, and intervention</a:t>
            </a:r>
            <a:r>
              <a:rPr lang="en-US" sz="2800" dirty="0"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64866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2E0C2-4627-D7A9-7BB9-3605BF2B9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RECOMMENDATION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9BBFE-3B5A-F7E0-FF89-071F8D90465D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en-GB" sz="2800" dirty="0">
                <a:latin typeface="Century Gothic" panose="020B0502020202020204" pitchFamily="34" charset="0"/>
              </a:rPr>
              <a:t>It is recommended that the South African Principals Association Meeting consider the presentation: ”</a:t>
            </a:r>
            <a:r>
              <a:rPr lang="en-US" sz="2800" dirty="0">
                <a:latin typeface="Century Gothic" panose="020B0502020202020204" pitchFamily="34" charset="0"/>
              </a:rPr>
              <a:t>The role of SAPA in strengthening school leadership capacity for the implementation of Inclusive Education Practices”</a:t>
            </a:r>
            <a:r>
              <a:rPr lang="en-ZA" sz="2800" dirty="0">
                <a:latin typeface="Century Gothic" panose="020B0502020202020204" pitchFamily="34" charset="0"/>
              </a:rPr>
              <a:t>, for noting and discussion.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7669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5737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6C55F-E959-0675-698B-941ED6DC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C5312-FA0B-F093-3A06-F45484023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53753"/>
            <a:ext cx="8435280" cy="99898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PRESENTATION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A5A50-0F3B-515F-B23E-F5E52168C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2941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latin typeface="Century Gothic" panose="020B0502020202020204" pitchFamily="34" charset="0"/>
              </a:rPr>
              <a:t>8.3 Why this matter for SGB and SMT?</a:t>
            </a:r>
          </a:p>
          <a:p>
            <a:pPr marL="0" indent="0">
              <a:buNone/>
            </a:pPr>
            <a:r>
              <a:rPr lang="en-US" sz="2800" dirty="0">
                <a:latin typeface="Century Gothic" panose="020B0502020202020204" pitchFamily="34" charset="0"/>
              </a:rPr>
              <a:t>8.4  What are we not doing today?</a:t>
            </a:r>
          </a:p>
          <a:p>
            <a:pPr marL="0" indent="0">
              <a:buNone/>
            </a:pPr>
            <a:r>
              <a:rPr lang="en-US" sz="2800" dirty="0">
                <a:latin typeface="Century Gothic" panose="020B0502020202020204" pitchFamily="34" charset="0"/>
              </a:rPr>
              <a:t>8.5 How schools must be managed and governed?</a:t>
            </a:r>
          </a:p>
          <a:p>
            <a:pPr marL="0" indent="0">
              <a:buNone/>
            </a:pPr>
            <a:r>
              <a:rPr lang="en-US" sz="2800" dirty="0">
                <a:latin typeface="Century Gothic" panose="020B0502020202020204" pitchFamily="34" charset="0"/>
              </a:rPr>
              <a:t>8.6 Governance and management decisions that matter most.</a:t>
            </a:r>
          </a:p>
          <a:p>
            <a:pPr marL="0" indent="0">
              <a:buNone/>
            </a:pPr>
            <a:r>
              <a:rPr lang="en-US" sz="2800" dirty="0">
                <a:latin typeface="Century Gothic" panose="020B0502020202020204" pitchFamily="34" charset="0"/>
              </a:rPr>
              <a:t>8.7 Budgeting through an Equity Lens</a:t>
            </a:r>
          </a:p>
          <a:p>
            <a:pPr marL="0" indent="0">
              <a:buNone/>
            </a:pPr>
            <a:r>
              <a:rPr lang="en-US" sz="2800" dirty="0">
                <a:latin typeface="Century Gothic" panose="020B0502020202020204" pitchFamily="34" charset="0"/>
              </a:rPr>
              <a:t>8.8 Persistent Challenges</a:t>
            </a:r>
          </a:p>
          <a:p>
            <a:pPr marL="0" indent="0">
              <a:buNone/>
            </a:pPr>
            <a:r>
              <a:rPr lang="en-US" sz="2800" dirty="0">
                <a:latin typeface="Century Gothic" panose="020B0502020202020204" pitchFamily="34" charset="0"/>
              </a:rPr>
              <a:t>8.9. Call to Action</a:t>
            </a:r>
          </a:p>
          <a:p>
            <a:pPr marL="0" indent="0">
              <a:buNone/>
            </a:pPr>
            <a:r>
              <a:rPr lang="en-US" sz="2800" dirty="0">
                <a:latin typeface="Century Gothic" panose="020B0502020202020204" pitchFamily="34" charset="0"/>
              </a:rPr>
              <a:t>9. DBE Interventions</a:t>
            </a:r>
          </a:p>
          <a:p>
            <a:pPr marL="0" indent="0">
              <a:buNone/>
            </a:pPr>
            <a:r>
              <a:rPr lang="en-US" sz="2800" dirty="0">
                <a:latin typeface="Century Gothic" panose="020B0502020202020204" pitchFamily="34" charset="0"/>
              </a:rPr>
              <a:t>10. Recommendation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504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PURPOSE OF PRESENTATION</a:t>
            </a:r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7639"/>
            <a:ext cx="8568952" cy="489168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2800" dirty="0">
                <a:latin typeface="Century Gothic" panose="020B0502020202020204" pitchFamily="34" charset="0"/>
              </a:rPr>
              <a:t>The purpose of this presentation is to highlight the role of SAPA in:</a:t>
            </a:r>
          </a:p>
          <a:p>
            <a:pPr algn="just"/>
            <a:r>
              <a:rPr lang="en-US" sz="2800" dirty="0">
                <a:latin typeface="Century Gothic" panose="020B0502020202020204" pitchFamily="34" charset="0"/>
              </a:rPr>
              <a:t>Strengthening the school leadership capacity for the implementation of inclusive education practices in schools;</a:t>
            </a:r>
          </a:p>
          <a:p>
            <a:pPr algn="just"/>
            <a:r>
              <a:rPr lang="en-US" sz="2800" dirty="0">
                <a:latin typeface="Century Gothic" panose="020B0502020202020204" pitchFamily="34" charset="0"/>
              </a:rPr>
              <a:t>Strengthening School Governing Bodies’ and School Management Team’s understanding of their governance and management roles in supporting learners with barriers to learning and development, including those with disabilities;</a:t>
            </a:r>
          </a:p>
          <a:p>
            <a:pPr algn="just"/>
            <a:r>
              <a:rPr lang="en-US" sz="2800" dirty="0">
                <a:latin typeface="Century Gothic" panose="020B0502020202020204" pitchFamily="34" charset="0"/>
              </a:rPr>
              <a:t>Highlighting how governance and management decisions affect access, dignity and quality of education;</a:t>
            </a:r>
          </a:p>
          <a:p>
            <a:pPr algn="just"/>
            <a:r>
              <a:rPr lang="en-US" sz="2800" dirty="0">
                <a:latin typeface="Century Gothic" panose="020B0502020202020204" pitchFamily="34" charset="0"/>
              </a:rPr>
              <a:t>Promoting effective collaboration between schools, parents and support services; and</a:t>
            </a:r>
          </a:p>
          <a:p>
            <a:pPr algn="just"/>
            <a:r>
              <a:rPr lang="en-US" sz="2800" dirty="0">
                <a:latin typeface="Century Gothic" panose="020B0502020202020204" pitchFamily="34" charset="0"/>
              </a:rPr>
              <a:t>Equipping SGBs and SMTs to make informed, equitable and lawful decisions that enable effective school governance and management.</a:t>
            </a:r>
          </a:p>
          <a:p>
            <a:endParaRPr lang="en-US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33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A7769-F659-6EDD-1718-F8B73CF37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1C01A-F29A-D9E3-FDD9-00EEC4B10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18" y="0"/>
            <a:ext cx="7852350" cy="73183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</a:t>
            </a:r>
            <a:r>
              <a:rPr lang="en-ZA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OLICIES AND LEGISLATIVE FRAMEWOK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C587C-9054-0A3E-542C-228DB9757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18" y="908721"/>
            <a:ext cx="9111982" cy="521744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400" dirty="0">
                <a:latin typeface="Century Gothic" panose="020B0502020202020204" pitchFamily="34" charset="0"/>
              </a:rPr>
              <a:t>This presentation emphasises the importance of the alignment with </a:t>
            </a:r>
            <a:r>
              <a:rPr lang="en-US" sz="2400" b="1" dirty="0">
                <a:latin typeface="Century Gothic" panose="020B0502020202020204" pitchFamily="34" charset="0"/>
              </a:rPr>
              <a:t>International, National legislative </a:t>
            </a:r>
            <a:r>
              <a:rPr lang="en-US" sz="2400" dirty="0">
                <a:latin typeface="Century Gothic" panose="020B0502020202020204" pitchFamily="34" charset="0"/>
              </a:rPr>
              <a:t>and </a:t>
            </a:r>
            <a:r>
              <a:rPr lang="en-US" sz="2400" b="1" dirty="0">
                <a:latin typeface="Century Gothic" panose="020B0502020202020204" pitchFamily="34" charset="0"/>
              </a:rPr>
              <a:t>policy framework</a:t>
            </a:r>
            <a:r>
              <a:rPr lang="en-US" sz="2400" dirty="0">
                <a:latin typeface="Century Gothic" panose="020B0502020202020204" pitchFamily="34" charset="0"/>
              </a:rPr>
              <a:t>s such as:</a:t>
            </a:r>
          </a:p>
          <a:p>
            <a:pPr algn="just"/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b="1" dirty="0">
                <a:latin typeface="Century Gothic" panose="020B0502020202020204" pitchFamily="34" charset="0"/>
              </a:rPr>
              <a:t>Constitution of South Africa Act 108 of 1996 </a:t>
            </a:r>
            <a:r>
              <a:rPr lang="en-US" sz="2400" dirty="0">
                <a:latin typeface="Century Gothic" panose="020B0502020202020204" pitchFamily="34" charset="0"/>
              </a:rPr>
              <a:t>– Section 29(1)(a); </a:t>
            </a:r>
          </a:p>
          <a:p>
            <a:pPr algn="just"/>
            <a:r>
              <a:rPr lang="en-US" sz="2400" b="1" dirty="0">
                <a:latin typeface="Century Gothic" panose="020B0502020202020204" pitchFamily="34" charset="0"/>
              </a:rPr>
              <a:t>Education White Paper 6 </a:t>
            </a:r>
            <a:r>
              <a:rPr lang="en-US" sz="2400" dirty="0">
                <a:latin typeface="Century Gothic" panose="020B0502020202020204" pitchFamily="34" charset="0"/>
              </a:rPr>
              <a:t>(2001); </a:t>
            </a:r>
          </a:p>
          <a:p>
            <a:pPr algn="just"/>
            <a:r>
              <a:rPr lang="en-US" sz="2400" b="1" dirty="0">
                <a:latin typeface="Century Gothic" panose="020B0502020202020204" pitchFamily="34" charset="0"/>
              </a:rPr>
              <a:t> Policy on Screening Identification Assessment and Support </a:t>
            </a:r>
            <a:r>
              <a:rPr lang="en-US" sz="2400" dirty="0">
                <a:latin typeface="Century Gothic" panose="020B0502020202020204" pitchFamily="34" charset="0"/>
              </a:rPr>
              <a:t>(2014); </a:t>
            </a:r>
          </a:p>
          <a:p>
            <a:pPr algn="just"/>
            <a:r>
              <a:rPr lang="en-US" sz="2400" b="1" dirty="0">
                <a:latin typeface="Century Gothic" panose="020B0502020202020204" pitchFamily="34" charset="0"/>
              </a:rPr>
              <a:t>South African Schools Act 84 of 1996 as amended; </a:t>
            </a:r>
          </a:p>
          <a:p>
            <a:pPr algn="just"/>
            <a:r>
              <a:rPr lang="en-US" sz="2400" b="1" dirty="0">
                <a:latin typeface="Century Gothic" panose="020B0502020202020204" pitchFamily="34" charset="0"/>
              </a:rPr>
              <a:t>United Nations Convention on the Rights of Persons with Disabilities </a:t>
            </a:r>
            <a:r>
              <a:rPr lang="en-US" sz="2400" dirty="0">
                <a:latin typeface="Century Gothic" panose="020B0502020202020204" pitchFamily="34" charset="0"/>
              </a:rPr>
              <a:t>(UNCRPD 2007), </a:t>
            </a:r>
          </a:p>
          <a:p>
            <a:pPr algn="just"/>
            <a:r>
              <a:rPr lang="en-US" sz="2400" b="1" dirty="0">
                <a:latin typeface="Century Gothic" panose="020B0502020202020204" pitchFamily="34" charset="0"/>
              </a:rPr>
              <a:t>Basic Education Laws Amendment Act 32 of 2024, </a:t>
            </a:r>
          </a:p>
          <a:p>
            <a:pPr algn="just"/>
            <a:r>
              <a:rPr lang="en-US" sz="2400" b="1" dirty="0">
                <a:latin typeface="Century Gothic" panose="020B0502020202020204" pitchFamily="34" charset="0"/>
              </a:rPr>
              <a:t>National Development Plan</a:t>
            </a:r>
            <a:r>
              <a:rPr lang="en-US" sz="2400" dirty="0">
                <a:latin typeface="Century Gothic" panose="020B0502020202020204" pitchFamily="34" charset="0"/>
              </a:rPr>
              <a:t>, </a:t>
            </a:r>
            <a:r>
              <a:rPr lang="en-US" sz="2400" b="1" dirty="0">
                <a:latin typeface="Century Gothic" panose="020B0502020202020204" pitchFamily="34" charset="0"/>
              </a:rPr>
              <a:t>UNESCO Education Agenda 2030</a:t>
            </a:r>
            <a:r>
              <a:rPr lang="en-US" sz="2400" dirty="0">
                <a:latin typeface="Century Gothic" panose="020B0502020202020204" pitchFamily="34" charset="0"/>
              </a:rPr>
              <a:t> (SDG 4); and </a:t>
            </a:r>
          </a:p>
          <a:p>
            <a:pPr algn="just"/>
            <a:r>
              <a:rPr lang="en-US" sz="2400" b="1" dirty="0">
                <a:latin typeface="Century Gothic" panose="020B0502020202020204" pitchFamily="34" charset="0"/>
              </a:rPr>
              <a:t>Action Plan to 2024: Towards the realisation of Schooling 2030</a:t>
            </a:r>
            <a:r>
              <a:rPr lang="en-US" sz="2400" dirty="0">
                <a:latin typeface="Century Gothic" panose="020B0502020202020204" pitchFamily="34" charset="0"/>
              </a:rPr>
              <a:t> ensuring that school-level decisions support equity, access, and redress. </a:t>
            </a:r>
          </a:p>
        </p:txBody>
      </p:sp>
    </p:spTree>
    <p:extLst>
      <p:ext uri="{BB962C8B-B14F-4D97-AF65-F5344CB8AC3E}">
        <p14:creationId xmlns:p14="http://schemas.microsoft.com/office/powerpoint/2010/main" val="558462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73793-97D3-90E8-89F2-D5F747384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18" y="0"/>
            <a:ext cx="7852350" cy="731835"/>
          </a:xfrm>
        </p:spPr>
        <p:txBody>
          <a:bodyPr>
            <a:normAutofit/>
          </a:bodyPr>
          <a:lstStyle/>
          <a:p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INTRODUCTION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83650-AEF2-70C4-E4C5-237A5B81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521744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en-US" sz="2800" dirty="0">
                <a:latin typeface="Century Gothic" panose="020B0502020202020204" pitchFamily="34" charset="0"/>
              </a:rPr>
              <a:t>The mandate of the Basic Education sector is to provide an environment where </a:t>
            </a:r>
            <a:r>
              <a:rPr lang="en-US" sz="2800" b="1" dirty="0">
                <a:latin typeface="Century Gothic" panose="020B0502020202020204" pitchFamily="34" charset="0"/>
              </a:rPr>
              <a:t>everyone will have access to lifelong learning, education and learning opportunities</a:t>
            </a:r>
            <a:r>
              <a:rPr lang="en-US" sz="2800" dirty="0">
                <a:latin typeface="Century Gothic" panose="020B0502020202020204" pitchFamily="34" charset="0"/>
              </a:rPr>
              <a:t>.</a:t>
            </a:r>
          </a:p>
          <a:p>
            <a:pPr algn="just"/>
            <a:r>
              <a:rPr lang="en-US" sz="2800" dirty="0">
                <a:latin typeface="Century Gothic" panose="020B0502020202020204" pitchFamily="34" charset="0"/>
              </a:rPr>
              <a:t>Access to these opportunities is thus an </a:t>
            </a:r>
            <a:r>
              <a:rPr lang="en-US" sz="2800" b="1" dirty="0">
                <a:latin typeface="Century Gothic" panose="020B0502020202020204" pitchFamily="34" charset="0"/>
              </a:rPr>
              <a:t>institutional imperative that must be actualised</a:t>
            </a:r>
            <a:r>
              <a:rPr lang="en-US" sz="2800" dirty="0">
                <a:latin typeface="Century Gothic" panose="020B0502020202020204" pitchFamily="34" charset="0"/>
              </a:rPr>
              <a:t> in order to enable all citizens to improve the quality of their lives and to be able to </a:t>
            </a:r>
            <a:r>
              <a:rPr lang="en-US" sz="2800" b="1" dirty="0">
                <a:latin typeface="Century Gothic" panose="020B0502020202020204" pitchFamily="34" charset="0"/>
              </a:rPr>
              <a:t>contribute meaningfully to the welfare of their communities and society in general</a:t>
            </a:r>
            <a:r>
              <a:rPr lang="en-US" sz="2800" dirty="0">
                <a:latin typeface="Century Gothic" panose="020B0502020202020204" pitchFamily="34" charset="0"/>
              </a:rPr>
              <a:t>.  </a:t>
            </a:r>
          </a:p>
          <a:p>
            <a:pPr algn="just"/>
            <a:r>
              <a:rPr lang="en-US" sz="2800" b="1" dirty="0">
                <a:latin typeface="Century Gothic" panose="020B0502020202020204" pitchFamily="34" charset="0"/>
              </a:rPr>
              <a:t>Inclusive education offers a mechanism </a:t>
            </a:r>
            <a:r>
              <a:rPr lang="en-US" sz="2800" dirty="0">
                <a:latin typeface="Century Gothic" panose="020B0502020202020204" pitchFamily="34" charset="0"/>
              </a:rPr>
              <a:t>through which the sector can achieve the </a:t>
            </a:r>
            <a:r>
              <a:rPr lang="en-US" sz="2800" b="1" dirty="0">
                <a:latin typeface="Century Gothic" panose="020B0502020202020204" pitchFamily="34" charset="0"/>
              </a:rPr>
              <a:t>long-lasting, vastly better development prospects for all children</a:t>
            </a:r>
            <a:r>
              <a:rPr lang="en-US" sz="2800" dirty="0">
                <a:latin typeface="Century Gothic" panose="020B0502020202020204" pitchFamily="34" charset="0"/>
              </a:rPr>
              <a:t>, especially those with disabilities. </a:t>
            </a:r>
          </a:p>
          <a:p>
            <a:pPr algn="just"/>
            <a:r>
              <a:rPr lang="en-US" sz="2800" b="1" dirty="0">
                <a:latin typeface="Century Gothic" panose="020B0502020202020204" pitchFamily="34" charset="0"/>
              </a:rPr>
              <a:t>Significant progress </a:t>
            </a:r>
            <a:r>
              <a:rPr lang="en-US" sz="2800" dirty="0">
                <a:latin typeface="Century Gothic" panose="020B0502020202020204" pitchFamily="34" charset="0"/>
              </a:rPr>
              <a:t>has been made in ensuring that children with disabilities can enjoy </a:t>
            </a:r>
            <a:r>
              <a:rPr lang="en-US" sz="2800" b="1" dirty="0">
                <a:latin typeface="Century Gothic" panose="020B0502020202020204" pitchFamily="34" charset="0"/>
              </a:rPr>
              <a:t>uninhibited access to the right to a basic education</a:t>
            </a:r>
            <a:r>
              <a:rPr lang="en-US" sz="2800" dirty="0">
                <a:latin typeface="Century Gothic" panose="020B0502020202020204" pitchFamily="34" charset="0"/>
              </a:rPr>
              <a:t>. </a:t>
            </a:r>
          </a:p>
          <a:p>
            <a:pPr algn="just"/>
            <a:r>
              <a:rPr lang="en-US" sz="2800" dirty="0">
                <a:latin typeface="Century Gothic" panose="020B0502020202020204" pitchFamily="34" charset="0"/>
              </a:rPr>
              <a:t>However, </a:t>
            </a:r>
            <a:r>
              <a:rPr lang="en-US" sz="2800" b="1" dirty="0">
                <a:latin typeface="Century Gothic" panose="020B0502020202020204" pitchFamily="34" charset="0"/>
              </a:rPr>
              <a:t>challenges prevail in ensuring access for all children</a:t>
            </a:r>
            <a:r>
              <a:rPr lang="en-US" sz="2800" dirty="0">
                <a:latin typeface="Century Gothic" panose="020B0502020202020204" pitchFamily="34" charset="0"/>
              </a:rPr>
              <a:t>, especially those with disabilities.</a:t>
            </a:r>
            <a:endParaRPr lang="en-ZA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100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51500-C2F5-FA00-6424-6AF553A61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THE 7</a:t>
            </a:r>
            <a:r>
              <a:rPr lang="en-GB" sz="3200" b="1" baseline="300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TH</a:t>
            </a:r>
            <a:r>
              <a:rPr lang="en-GB" sz="32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ADMINISTRATION’S KEY PRIORITIES FOR BASIC EDUCATION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1BDB3-D86D-754C-FF43-EFCCA56DF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94D6E5-E639-E40F-6F4A-DF9E778E3C07}"/>
              </a:ext>
            </a:extLst>
          </p:cNvPr>
          <p:cNvSpPr/>
          <p:nvPr/>
        </p:nvSpPr>
        <p:spPr>
          <a:xfrm>
            <a:off x="1128967" y="1857555"/>
            <a:ext cx="7353200" cy="6480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Early Childhood Development (ECD);</a:t>
            </a:r>
            <a:endParaRPr lang="en-US" sz="2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F0DD72-6D92-EF01-4A54-BE1F5DE5CEAA}"/>
              </a:ext>
            </a:extLst>
          </p:cNvPr>
          <p:cNvSpPr/>
          <p:nvPr/>
        </p:nvSpPr>
        <p:spPr>
          <a:xfrm>
            <a:off x="1117179" y="2671582"/>
            <a:ext cx="7353200" cy="8031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Literacy, Numeracy, and Mother Tongue-Based Bilingual Education;</a:t>
            </a:r>
            <a:endParaRPr lang="en-US" sz="2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6F1328-50BF-8983-FE24-38F86620853F}"/>
              </a:ext>
            </a:extLst>
          </p:cNvPr>
          <p:cNvSpPr/>
          <p:nvPr/>
        </p:nvSpPr>
        <p:spPr>
          <a:xfrm>
            <a:off x="1115616" y="3581400"/>
            <a:ext cx="7353200" cy="6451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Inclusive Education, Health Promotion, and Social Cohesion;</a:t>
            </a:r>
            <a:endParaRPr 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566A3D-CDD7-FD8D-8EE6-5772E3A70943}"/>
              </a:ext>
            </a:extLst>
          </p:cNvPr>
          <p:cNvSpPr/>
          <p:nvPr/>
        </p:nvSpPr>
        <p:spPr>
          <a:xfrm>
            <a:off x="1115616" y="4333263"/>
            <a:ext cx="7353200" cy="9098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Improving curriculum delivery, and</a:t>
            </a:r>
            <a:endParaRPr lang="en-US" sz="2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1CD825-2A6B-6A59-EE7C-528F4989F3DB}"/>
              </a:ext>
            </a:extLst>
          </p:cNvPr>
          <p:cNvSpPr/>
          <p:nvPr/>
        </p:nvSpPr>
        <p:spPr>
          <a:xfrm>
            <a:off x="1115616" y="5306465"/>
            <a:ext cx="7353200" cy="6480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Infrastructure Delivery, Learner Transport and School Safety.</a:t>
            </a:r>
            <a:endParaRPr lang="en-US" sz="2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536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6ED44-268C-82C6-6F04-49BDC632F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F0BF8-F5BE-FA21-FB2E-D56F184D1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753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PARADIGM SHIFT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ADE00-805B-1F92-56F0-CC7931F66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1458"/>
            <a:ext cx="8075240" cy="525592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   </a:t>
            </a:r>
            <a:endParaRPr lang="en-ZA" sz="12800" dirty="0"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ZA" sz="2800" dirty="0">
              <a:latin typeface="Century Gothic" panose="020B0502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800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6ED502-4816-F2A9-1942-5095C21EAC2E}"/>
              </a:ext>
            </a:extLst>
          </p:cNvPr>
          <p:cNvSpPr/>
          <p:nvPr/>
        </p:nvSpPr>
        <p:spPr>
          <a:xfrm>
            <a:off x="1331640" y="1228251"/>
            <a:ext cx="2880320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SPECIAL EDUCATION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0BA3D3-4BEE-2F26-D2E1-97E441EB05BC}"/>
              </a:ext>
            </a:extLst>
          </p:cNvPr>
          <p:cNvSpPr/>
          <p:nvPr/>
        </p:nvSpPr>
        <p:spPr>
          <a:xfrm>
            <a:off x="5148064" y="1214301"/>
            <a:ext cx="297896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INCLUSIVE EDUCATION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612FBA-5234-521A-2D1B-E47512ED2214}"/>
              </a:ext>
            </a:extLst>
          </p:cNvPr>
          <p:cNvSpPr/>
          <p:nvPr/>
        </p:nvSpPr>
        <p:spPr>
          <a:xfrm>
            <a:off x="1844958" y="2232259"/>
            <a:ext cx="2511015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MEDICAL MODEL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1B90FA-E208-F2C1-58FE-E294A36FCE6D}"/>
              </a:ext>
            </a:extLst>
          </p:cNvPr>
          <p:cNvSpPr/>
          <p:nvPr/>
        </p:nvSpPr>
        <p:spPr>
          <a:xfrm>
            <a:off x="5736232" y="2203582"/>
            <a:ext cx="2376264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SOCIAL MODEL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D0A1BE-27BF-DC8A-E13B-A7D2CFD02A74}"/>
              </a:ext>
            </a:extLst>
          </p:cNvPr>
          <p:cNvSpPr/>
          <p:nvPr/>
        </p:nvSpPr>
        <p:spPr>
          <a:xfrm>
            <a:off x="1844958" y="3265838"/>
            <a:ext cx="2583023" cy="9367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Century Gothic" panose="020B0502020202020204" pitchFamily="34" charset="0"/>
              </a:rPr>
              <a:t>SPECIAL SCHOOLS</a:t>
            </a:r>
          </a:p>
          <a:p>
            <a:pPr algn="ctr"/>
            <a:r>
              <a:rPr lang="en-GB" sz="1600" b="1" dirty="0">
                <a:latin typeface="Century Gothic" panose="020B0502020202020204" pitchFamily="34" charset="0"/>
              </a:rPr>
              <a:t>FULL-SERVICE SCHOOLS</a:t>
            </a:r>
          </a:p>
          <a:p>
            <a:pPr algn="ctr"/>
            <a:r>
              <a:rPr lang="en-GB" sz="1600" b="1" dirty="0">
                <a:latin typeface="Century Gothic" panose="020B0502020202020204" pitchFamily="34" charset="0"/>
              </a:rPr>
              <a:t>ORDINARY PUBLIC SCHOOLS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28F928-597C-9778-EFBA-B20E111F1B95}"/>
              </a:ext>
            </a:extLst>
          </p:cNvPr>
          <p:cNvSpPr/>
          <p:nvPr/>
        </p:nvSpPr>
        <p:spPr>
          <a:xfrm>
            <a:off x="5742791" y="3257370"/>
            <a:ext cx="2376264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SCHOOL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9077E7-355C-E46E-A512-C49527B64B12}"/>
              </a:ext>
            </a:extLst>
          </p:cNvPr>
          <p:cNvSpPr/>
          <p:nvPr/>
        </p:nvSpPr>
        <p:spPr>
          <a:xfrm>
            <a:off x="1853409" y="4355531"/>
            <a:ext cx="2574565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SEGREGATION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75DA35-13A4-EDC0-918E-5AABF5D1C126}"/>
              </a:ext>
            </a:extLst>
          </p:cNvPr>
          <p:cNvSpPr/>
          <p:nvPr/>
        </p:nvSpPr>
        <p:spPr>
          <a:xfrm>
            <a:off x="5736232" y="4276688"/>
            <a:ext cx="2376264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INCLUSION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18D29B-5E8F-C849-E976-2DF812DEFF59}"/>
              </a:ext>
            </a:extLst>
          </p:cNvPr>
          <p:cNvSpPr/>
          <p:nvPr/>
        </p:nvSpPr>
        <p:spPr>
          <a:xfrm>
            <a:off x="1835695" y="5372551"/>
            <a:ext cx="2592271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FIXING THE CHILD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F6CE24-0A9E-ECB7-A65C-88EB175BD0C3}"/>
              </a:ext>
            </a:extLst>
          </p:cNvPr>
          <p:cNvSpPr/>
          <p:nvPr/>
        </p:nvSpPr>
        <p:spPr>
          <a:xfrm>
            <a:off x="5775786" y="5290002"/>
            <a:ext cx="2376264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Century Gothic" panose="020B0502020202020204" pitchFamily="34" charset="0"/>
              </a:rPr>
              <a:t>FIXING THE SYSTEM</a:t>
            </a:r>
            <a:endParaRPr lang="en-US" sz="2400" b="1" dirty="0">
              <a:latin typeface="Century Gothic" panose="020B0502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47FA6D-AFF4-72A4-5D82-4A9F3A240A9F}"/>
              </a:ext>
            </a:extLst>
          </p:cNvPr>
          <p:cNvCxnSpPr/>
          <p:nvPr/>
        </p:nvCxnSpPr>
        <p:spPr>
          <a:xfrm>
            <a:off x="1547664" y="223225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53E0C09-5BE1-09C2-DFB2-5ECE3E753A08}"/>
              </a:ext>
            </a:extLst>
          </p:cNvPr>
          <p:cNvCxnSpPr>
            <a:cxnSpLocks/>
          </p:cNvCxnSpPr>
          <p:nvPr/>
        </p:nvCxnSpPr>
        <p:spPr>
          <a:xfrm>
            <a:off x="1356994" y="2092347"/>
            <a:ext cx="0" cy="37891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92F83DB-486B-EC19-7EFB-55EB634F6971}"/>
              </a:ext>
            </a:extLst>
          </p:cNvPr>
          <p:cNvCxnSpPr/>
          <p:nvPr/>
        </p:nvCxnSpPr>
        <p:spPr>
          <a:xfrm>
            <a:off x="1331640" y="2664307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672C6E7-D965-A5E9-BBC0-4FB71DA70894}"/>
              </a:ext>
            </a:extLst>
          </p:cNvPr>
          <p:cNvCxnSpPr/>
          <p:nvPr/>
        </p:nvCxnSpPr>
        <p:spPr>
          <a:xfrm>
            <a:off x="1331640" y="3770559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933D36F-A3E3-5BAD-5052-E0385C2BE1B1}"/>
              </a:ext>
            </a:extLst>
          </p:cNvPr>
          <p:cNvCxnSpPr>
            <a:cxnSpLocks/>
          </p:cNvCxnSpPr>
          <p:nvPr/>
        </p:nvCxnSpPr>
        <p:spPr>
          <a:xfrm>
            <a:off x="1331640" y="4698346"/>
            <a:ext cx="5040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E5A342B-25C8-7626-F7B1-1567BB50CCB1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1331640" y="5804599"/>
            <a:ext cx="5040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932A917-3818-6305-C513-920C060EE235}"/>
              </a:ext>
            </a:extLst>
          </p:cNvPr>
          <p:cNvCxnSpPr>
            <a:cxnSpLocks/>
          </p:cNvCxnSpPr>
          <p:nvPr/>
        </p:nvCxnSpPr>
        <p:spPr>
          <a:xfrm>
            <a:off x="5199722" y="1965226"/>
            <a:ext cx="71993" cy="3839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0F98E73-6E40-4B6B-A8E7-1FA6EA4E2E91}"/>
              </a:ext>
            </a:extLst>
          </p:cNvPr>
          <p:cNvCxnSpPr>
            <a:cxnSpLocks/>
          </p:cNvCxnSpPr>
          <p:nvPr/>
        </p:nvCxnSpPr>
        <p:spPr>
          <a:xfrm>
            <a:off x="5199722" y="2664307"/>
            <a:ext cx="5365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A893649-65AE-6818-ADCE-9B538C6B23E0}"/>
              </a:ext>
            </a:extLst>
          </p:cNvPr>
          <p:cNvCxnSpPr/>
          <p:nvPr/>
        </p:nvCxnSpPr>
        <p:spPr>
          <a:xfrm>
            <a:off x="5256076" y="3770559"/>
            <a:ext cx="4801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317BA67-8995-C3F6-6D78-EE7A89DB5540}"/>
              </a:ext>
            </a:extLst>
          </p:cNvPr>
          <p:cNvCxnSpPr/>
          <p:nvPr/>
        </p:nvCxnSpPr>
        <p:spPr>
          <a:xfrm>
            <a:off x="5292080" y="4787579"/>
            <a:ext cx="444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13563D3-E4CD-1649-99B2-96774BF4F823}"/>
              </a:ext>
            </a:extLst>
          </p:cNvPr>
          <p:cNvCxnSpPr/>
          <p:nvPr/>
        </p:nvCxnSpPr>
        <p:spPr>
          <a:xfrm>
            <a:off x="5292080" y="5804599"/>
            <a:ext cx="4837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1899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B67F-B027-C62A-A8D4-0856D237F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2E03E-BB7D-2427-54EE-69E93C36F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632"/>
            <a:ext cx="7725544" cy="72008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EQUITY VS EQUALITY </a:t>
            </a:r>
            <a:endParaRPr lang="en-Z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3C23DC-1FF7-3CD7-E609-AF2DAA898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04" y="836713"/>
            <a:ext cx="7920880" cy="45365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49BA95-3B52-440C-471C-F78570C63D89}"/>
              </a:ext>
            </a:extLst>
          </p:cNvPr>
          <p:cNvSpPr txBox="1"/>
          <p:nvPr/>
        </p:nvSpPr>
        <p:spPr>
          <a:xfrm>
            <a:off x="208856" y="5229200"/>
            <a:ext cx="8784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Equality is about giving people the same thing, irrespective of their circumstances, while equity is about ensuring fairness in every situation. </a:t>
            </a:r>
          </a:p>
        </p:txBody>
      </p:sp>
    </p:spTree>
    <p:extLst>
      <p:ext uri="{BB962C8B-B14F-4D97-AF65-F5344CB8AC3E}">
        <p14:creationId xmlns:p14="http://schemas.microsoft.com/office/powerpoint/2010/main" val="2144740122"/>
      </p:ext>
    </p:extLst>
  </p:cSld>
  <p:clrMapOvr>
    <a:masterClrMapping/>
  </p:clrMapOvr>
</p:sld>
</file>

<file path=ppt/theme/theme1.xml><?xml version="1.0" encoding="utf-8"?>
<a:theme xmlns:a="http://schemas.openxmlformats.org/drawingml/2006/main" name="New DBE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 [Read-Only]" id="{07CE9761-4985-4B6E-9890-0CA3EE6003FA}" vid="{B1E49462-9034-4406-AEC0-5460CE5CA2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aa3af30-e344-4b5e-8b25-377d767a05d2}" enabled="0" method="" siteId="{daa3af30-e344-4b5e-8b25-377d767a0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</Template>
  <TotalTime>6362</TotalTime>
  <Words>1919</Words>
  <Application>Microsoft Office PowerPoint</Application>
  <PresentationFormat>On-screen Show (4:3)</PresentationFormat>
  <Paragraphs>180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Century Gothic</vt:lpstr>
      <vt:lpstr>New DBE Presentation template</vt:lpstr>
      <vt:lpstr>SOUTH AFRICAN PRINCIPALS’ASSOCIATION MEETING</vt:lpstr>
      <vt:lpstr>PRESENTATION OUTLINE</vt:lpstr>
      <vt:lpstr>PRESENTATION OUTLINE</vt:lpstr>
      <vt:lpstr>PURPOSE OF PRESENTATION</vt:lpstr>
      <vt:lpstr>POLICIES AND LEGISLATIVE FRAMEWOK</vt:lpstr>
      <vt:lpstr>INTRODUCTION</vt:lpstr>
      <vt:lpstr>THE 7TH ADMINISTRATION’S KEY PRIORITIES FOR BASIC EDUCATION</vt:lpstr>
      <vt:lpstr>PARADIGM SHIFT</vt:lpstr>
      <vt:lpstr>EQUITY VS EQUALITY </vt:lpstr>
      <vt:lpstr>WHY INCLUSIVE EDUCATION MATTERS?</vt:lpstr>
      <vt:lpstr>WHY INCLUSIVE EDUCATION MATTERS?</vt:lpstr>
      <vt:lpstr>ALIGNMENT WITH NATIONAL &amp; INTERNATIONAL POLICIES AND LEGAL FRAMEWORK</vt:lpstr>
      <vt:lpstr>WHAT SHOULD BE DONE TO DRIVE INCLUSION? </vt:lpstr>
      <vt:lpstr>STRENGTHENING SMT LEADERSHIP FOR INCLUSIVE EDUCATION</vt:lpstr>
      <vt:lpstr>ENHANCING SGB GOVERNANCE ROLES IN INCLUSIVE EDUCATION</vt:lpstr>
      <vt:lpstr>WHY THIS MATTERS FOR SMTS AND  SGBS</vt:lpstr>
      <vt:lpstr>WHAT WE ARE NOT DOING TODAY</vt:lpstr>
      <vt:lpstr> HOW SCHOOLS MUST BE MANAGED AND GOVERNED?</vt:lpstr>
      <vt:lpstr>GOVERNANCE AND MANAGEMENT DECISIONS THAT MATTER MOST</vt:lpstr>
      <vt:lpstr>BUDGETING THROUGH AN EQUITY LENS</vt:lpstr>
      <vt:lpstr>PERSISTENT CHALLENGES</vt:lpstr>
      <vt:lpstr>   ALL MUST MEAN ALL</vt:lpstr>
      <vt:lpstr>CALL TO ACTION</vt:lpstr>
      <vt:lpstr>DBE KEY INTERVENTIONS </vt:lpstr>
      <vt:lpstr>RECOMMENDATION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Sindiswa Mhlongo</dc:creator>
  <cp:lastModifiedBy>Mhlongo, Sindiswa</cp:lastModifiedBy>
  <cp:revision>66</cp:revision>
  <cp:lastPrinted>2020-01-30T08:33:05Z</cp:lastPrinted>
  <dcterms:created xsi:type="dcterms:W3CDTF">2025-07-23T08:35:04Z</dcterms:created>
  <dcterms:modified xsi:type="dcterms:W3CDTF">2026-05-15T06:16:11Z</dcterms:modified>
</cp:coreProperties>
</file>